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6" r:id="rId2"/>
    <p:sldId id="291" r:id="rId3"/>
    <p:sldId id="305" r:id="rId4"/>
    <p:sldId id="292" r:id="rId5"/>
    <p:sldId id="306" r:id="rId6"/>
    <p:sldId id="307" r:id="rId7"/>
    <p:sldId id="295" r:id="rId8"/>
    <p:sldId id="277" r:id="rId9"/>
    <p:sldId id="302" r:id="rId10"/>
    <p:sldId id="283" r:id="rId11"/>
    <p:sldId id="300" r:id="rId12"/>
    <p:sldId id="279" r:id="rId13"/>
    <p:sldId id="284" r:id="rId14"/>
    <p:sldId id="304" r:id="rId15"/>
    <p:sldId id="287" r:id="rId16"/>
    <p:sldId id="288" r:id="rId17"/>
    <p:sldId id="297" r:id="rId18"/>
    <p:sldId id="308" r:id="rId19"/>
    <p:sldId id="301" r:id="rId20"/>
    <p:sldId id="298" r:id="rId21"/>
    <p:sldId id="299" r:id="rId22"/>
    <p:sldId id="280" r:id="rId23"/>
    <p:sldId id="268" r:id="rId24"/>
    <p:sldId id="269" r:id="rId25"/>
    <p:sldId id="270" r:id="rId26"/>
    <p:sldId id="271" r:id="rId27"/>
    <p:sldId id="276" r:id="rId28"/>
    <p:sldId id="273"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4C44E-131F-4E57-A58E-34BDC122B24C}">
          <p14:sldIdLst/>
        </p14:section>
        <p14:section name="Exams" id="{FFA8805A-3277-4AF9-95A0-48EF4C648EC2}">
          <p14:sldIdLst>
            <p14:sldId id="296"/>
            <p14:sldId id="291"/>
            <p14:sldId id="305"/>
            <p14:sldId id="292"/>
            <p14:sldId id="306"/>
            <p14:sldId id="307"/>
            <p14:sldId id="295"/>
            <p14:sldId id="277"/>
            <p14:sldId id="302"/>
            <p14:sldId id="283"/>
            <p14:sldId id="300"/>
            <p14:sldId id="279"/>
            <p14:sldId id="284"/>
            <p14:sldId id="304"/>
            <p14:sldId id="287"/>
            <p14:sldId id="288"/>
            <p14:sldId id="297"/>
            <p14:sldId id="308"/>
            <p14:sldId id="301"/>
            <p14:sldId id="298"/>
            <p14:sldId id="299"/>
            <p14:sldId id="280"/>
            <p14:sldId id="268"/>
            <p14:sldId id="269"/>
            <p14:sldId id="270"/>
            <p14:sldId id="271"/>
            <p14:sldId id="276"/>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or Suttie" initials="GS" lastIdx="1" clrIdx="0">
    <p:extLst>
      <p:ext uri="{19B8F6BF-5375-455C-9EA6-DF929625EA0E}">
        <p15:presenceInfo xmlns:p15="http://schemas.microsoft.com/office/powerpoint/2012/main" userId="6c318e9b335329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9BD"/>
    <a:srgbClr val="52CBBE"/>
    <a:srgbClr val="5D7373"/>
    <a:srgbClr val="FEC630"/>
    <a:srgbClr val="FF5969"/>
    <a:srgbClr val="00A0A8"/>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42" autoAdjust="0"/>
    <p:restoredTop sz="49322" autoAdjust="0"/>
  </p:normalViewPr>
  <p:slideViewPr>
    <p:cSldViewPr snapToGrid="0">
      <p:cViewPr varScale="1">
        <p:scale>
          <a:sx n="59" d="100"/>
          <a:sy n="59" d="100"/>
        </p:scale>
        <p:origin x="2168" y="72"/>
      </p:cViewPr>
      <p:guideLst>
        <p:guide orient="horz" pos="2160"/>
        <p:guide pos="3840"/>
      </p:guideLst>
    </p:cSldViewPr>
  </p:slideViewPr>
  <p:notesTextViewPr>
    <p:cViewPr>
      <p:scale>
        <a:sx n="3" d="2"/>
        <a:sy n="3" d="2"/>
      </p:scale>
      <p:origin x="0" y="0"/>
    </p:cViewPr>
  </p:notesTextViewPr>
  <p:notesViewPr>
    <p:cSldViewPr snapToGrid="0">
      <p:cViewPr varScale="1">
        <p:scale>
          <a:sx n="91" d="100"/>
          <a:sy n="91" d="100"/>
        </p:scale>
        <p:origin x="2976"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13930-5C0F-4CE5-B4C6-BB3382B5E986}" type="datetimeFigureOut">
              <a:rPr lang="en-GB" smtClean="0"/>
              <a:t>16/04/2020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B5A5E-CCC8-4623-998B-3037E8AD9B5F}" type="slidenum">
              <a:rPr lang="en-GB" smtClean="0"/>
              <a:t>‹#›</a:t>
            </a:fld>
            <a:endParaRPr lang="en-GB"/>
          </a:p>
        </p:txBody>
      </p:sp>
    </p:spTree>
    <p:extLst>
      <p:ext uri="{BB962C8B-B14F-4D97-AF65-F5344CB8AC3E}">
        <p14:creationId xmlns:p14="http://schemas.microsoft.com/office/powerpoint/2010/main" val="42791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loudfamily.info/"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github.com/CloudFamily/" TargetMode="External"/><Relationship Id="rId4" Type="http://schemas.openxmlformats.org/officeDocument/2006/relationships/hyperlink" Target="https://github.com/gsuttie/AzureResourc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lets now talk about the Azure Exams</a:t>
            </a:r>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a:t>
            </a:fld>
            <a:endParaRPr lang="en-GB"/>
          </a:p>
        </p:txBody>
      </p:sp>
    </p:spTree>
    <p:extLst>
      <p:ext uri="{BB962C8B-B14F-4D97-AF65-F5344CB8AC3E}">
        <p14:creationId xmlns:p14="http://schemas.microsoft.com/office/powerpoint/2010/main" val="4244670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jump in here is a brief introduction to me</a:t>
            </a:r>
          </a:p>
          <a:p>
            <a:endParaRPr lang="en-GB" dirty="0"/>
          </a:p>
          <a:p>
            <a:r>
              <a:rPr lang="en-GB" dirty="0"/>
              <a:t>I have 20+ years experience in IT and I have a developer background</a:t>
            </a:r>
          </a:p>
          <a:p>
            <a:endParaRPr lang="en-GB" dirty="0"/>
          </a:p>
          <a:p>
            <a:r>
              <a:rPr lang="en-GB" dirty="0"/>
              <a:t>I am currently the Head of Development for Sword IT in Glasgow, Scotland</a:t>
            </a:r>
          </a:p>
          <a:p>
            <a:endParaRPr lang="en-GB" dirty="0"/>
          </a:p>
          <a:p>
            <a:r>
              <a:rPr lang="en-GB" dirty="0"/>
              <a:t>I help organise the Glasgow Azure User Group</a:t>
            </a:r>
          </a:p>
          <a:p>
            <a:endParaRPr lang="en-GB" dirty="0"/>
          </a:p>
          <a:p>
            <a:r>
              <a:rPr lang="en-GB" dirty="0"/>
              <a:t>I run the Azure Global Bootcamp, Glasgow edition</a:t>
            </a:r>
          </a:p>
          <a:p>
            <a:endParaRPr lang="en-GB" dirty="0"/>
          </a:p>
          <a:p>
            <a:r>
              <a:rPr lang="en-GB" dirty="0"/>
              <a:t>I blog on all things Azure at gregorsuttie.com</a:t>
            </a:r>
          </a:p>
          <a:p>
            <a:endParaRPr lang="en-GB" dirty="0"/>
          </a:p>
          <a:p>
            <a:r>
              <a:rPr lang="en-GB" dirty="0"/>
              <a:t>I am a Microsoft Azure MVP since August 2019</a:t>
            </a:r>
          </a:p>
          <a:p>
            <a:endParaRPr lang="en-GB" dirty="0"/>
          </a:p>
          <a:p>
            <a:r>
              <a:rPr lang="en-GB" dirty="0"/>
              <a:t>And I help organise some Azure Community events </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10</a:t>
            </a:fld>
            <a:endParaRPr lang="en-GB"/>
          </a:p>
        </p:txBody>
      </p:sp>
    </p:spTree>
    <p:extLst>
      <p:ext uri="{BB962C8B-B14F-4D97-AF65-F5344CB8AC3E}">
        <p14:creationId xmlns:p14="http://schemas.microsoft.com/office/powerpoint/2010/main" val="728884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Agenda looks like this</a:t>
            </a:r>
          </a:p>
          <a:p>
            <a:endParaRPr lang="en-US" dirty="0"/>
          </a:p>
          <a:p>
            <a:r>
              <a:rPr lang="en-US" dirty="0"/>
              <a:t>I am going to be covering</a:t>
            </a:r>
          </a:p>
          <a:p>
            <a:endParaRPr lang="en-US" dirty="0"/>
          </a:p>
          <a:p>
            <a:pPr marL="171450" indent="-171450">
              <a:buFont typeface="Arial" panose="020B0604020202020204" pitchFamily="34" charset="0"/>
              <a:buChar char="•"/>
            </a:pPr>
            <a:r>
              <a:rPr lang="en-US" dirty="0"/>
              <a:t>My Journey – where I'm gonna talk a little about my journey and how I learned a huge subject area like Azure from scratch.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Next I’ll cover exam information, how to get started with the exams, where to find useful links and info on the Azure exams.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Then we will take a look at the learning resources and materials I have found useful when learning Azure and for studying for the exams.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to round off I’ll talk about takeaways from this session and then open it up to questions.</a:t>
            </a:r>
          </a:p>
          <a:p>
            <a:endParaRPr lang="en-US"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11</a:t>
            </a:fld>
            <a:endParaRPr lang="en-GB"/>
          </a:p>
        </p:txBody>
      </p:sp>
    </p:spTree>
    <p:extLst>
      <p:ext uri="{BB962C8B-B14F-4D97-AF65-F5344CB8AC3E}">
        <p14:creationId xmlns:p14="http://schemas.microsoft.com/office/powerpoint/2010/main" val="4293335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journeys have to start somewhere.</a:t>
            </a:r>
          </a:p>
          <a:p>
            <a:endParaRPr lang="en-US" dirty="0"/>
          </a:p>
          <a:p>
            <a:r>
              <a:rPr lang="en-US" dirty="0"/>
              <a:t>I started this journey I am currently on in November 2017.</a:t>
            </a:r>
          </a:p>
          <a:p>
            <a:endParaRPr lang="en-US" dirty="0"/>
          </a:p>
          <a:p>
            <a:r>
              <a:rPr lang="en-US" dirty="0"/>
              <a:t>Next I want to briefly touch on failure, not something many people talk about it but its an important part of learning and learning from failure.</a:t>
            </a:r>
          </a:p>
          <a:p>
            <a:endParaRPr lang="en-US" dirty="0"/>
          </a:p>
          <a:p>
            <a:r>
              <a:rPr lang="en-US" dirty="0"/>
              <a:t>Then I’ll cover where I am Today on my journey just to give you some context around my journey on learning Azure.</a:t>
            </a:r>
          </a:p>
          <a:p>
            <a:endParaRPr lang="en-US" dirty="0"/>
          </a:p>
          <a:p>
            <a:r>
              <a:rPr lang="en-US" dirty="0"/>
              <a:t>So lets dive in to the first part of my talk – my journey.</a:t>
            </a:r>
          </a:p>
          <a:p>
            <a:endParaRPr lang="en-US" dirty="0"/>
          </a:p>
        </p:txBody>
      </p:sp>
      <p:sp>
        <p:nvSpPr>
          <p:cNvPr id="4" name="Slide Number Placeholder 3"/>
          <p:cNvSpPr>
            <a:spLocks noGrp="1"/>
          </p:cNvSpPr>
          <p:nvPr>
            <p:ph type="sldNum" sz="quarter" idx="5"/>
          </p:nvPr>
        </p:nvSpPr>
        <p:spPr/>
        <p:txBody>
          <a:bodyPr/>
          <a:lstStyle/>
          <a:p>
            <a:fld id="{7B1B5A5E-CCC8-4623-998B-3037E8AD9B5F}" type="slidenum">
              <a:rPr lang="en-GB" smtClean="0"/>
              <a:t>12</a:t>
            </a:fld>
            <a:endParaRPr lang="en-GB"/>
          </a:p>
        </p:txBody>
      </p:sp>
    </p:spTree>
    <p:extLst>
      <p:ext uri="{BB962C8B-B14F-4D97-AF65-F5344CB8AC3E}">
        <p14:creationId xmlns:p14="http://schemas.microsoft.com/office/powerpoint/2010/main" val="4182213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 was November 2017 </a:t>
            </a:r>
          </a:p>
          <a:p>
            <a:endParaRPr lang="en-US" dirty="0"/>
          </a:p>
          <a:p>
            <a:r>
              <a:rPr lang="en-US" dirty="0"/>
              <a:t>I was working for a large bank here in Glasgow on 1 huge project, the project was a mission critical web app and I was a senior dev on the team, I had been working on the same project for 2 years and I was starting to get itchy feet. The project was what I would call a feature factory, 2 weeks sprints working on the same project day in day out was becoming dare I say it a bit dull.</a:t>
            </a:r>
          </a:p>
          <a:p>
            <a:endParaRPr lang="en-US" dirty="0"/>
          </a:p>
          <a:p>
            <a:r>
              <a:rPr lang="en-US" dirty="0"/>
              <a:t>I wanted to do some Cloud development work but internally they were doing other things.</a:t>
            </a:r>
          </a:p>
          <a:p>
            <a:endParaRPr lang="en-US" dirty="0"/>
          </a:p>
          <a:p>
            <a:r>
              <a:rPr lang="en-US" dirty="0"/>
              <a:t>I decided I wanted to learn more about Azure and so I started to try to learn Azure in my spare time.  </a:t>
            </a:r>
          </a:p>
          <a:p>
            <a:endParaRPr lang="en-US" dirty="0"/>
          </a:p>
          <a:p>
            <a:r>
              <a:rPr lang="en-US" dirty="0"/>
              <a:t>Now, everyone knows how starting to learn something as huge as Azure is, can be quite daunting and it was daunting.</a:t>
            </a:r>
          </a:p>
          <a:p>
            <a:endParaRPr lang="en-US" dirty="0"/>
          </a:p>
          <a:p>
            <a:r>
              <a:rPr lang="en-US" dirty="0"/>
              <a:t>When I put my mind to learning something I go all in.</a:t>
            </a:r>
          </a:p>
          <a:p>
            <a:endParaRPr lang="en-US" dirty="0"/>
          </a:p>
          <a:p>
            <a:r>
              <a:rPr lang="en-US" dirty="0"/>
              <a:t>I would spend 2 hours a night every night to try to learn the basics.</a:t>
            </a:r>
          </a:p>
          <a:p>
            <a:endParaRPr lang="en-US" dirty="0"/>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13</a:t>
            </a:fld>
            <a:endParaRPr lang="en-GB"/>
          </a:p>
        </p:txBody>
      </p:sp>
    </p:spTree>
    <p:extLst>
      <p:ext uri="{BB962C8B-B14F-4D97-AF65-F5344CB8AC3E}">
        <p14:creationId xmlns:p14="http://schemas.microsoft.com/office/powerpoint/2010/main" val="464714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quickly about failure, which is something you might not hear much about in this day and age.</a:t>
            </a:r>
          </a:p>
          <a:p>
            <a:endParaRPr lang="en-US" dirty="0"/>
          </a:p>
          <a:p>
            <a:r>
              <a:rPr lang="en-US" dirty="0"/>
              <a:t>I studied like crazy for a long time, and one day I noticed a tweet mentioning new Azure exams and then a blog post talking about some new Azure exams coming out.</a:t>
            </a:r>
          </a:p>
          <a:p>
            <a:endParaRPr lang="en-US" dirty="0"/>
          </a:p>
          <a:p>
            <a:r>
              <a:rPr lang="en-US" dirty="0"/>
              <a:t>I signed up for 2 of the beta exams for the Azure Administrator exams which was </a:t>
            </a:r>
          </a:p>
          <a:p>
            <a:endParaRPr lang="en-US" dirty="0"/>
          </a:p>
          <a:p>
            <a:r>
              <a:rPr lang="en-US" dirty="0"/>
              <a:t>AZ-100 – Microsoft Azure Infrastructure and Deployment</a:t>
            </a:r>
          </a:p>
          <a:p>
            <a:r>
              <a:rPr lang="en-US" dirty="0"/>
              <a:t>AZ-101 – Microsoft Azure Integration and Security</a:t>
            </a:r>
          </a:p>
          <a:p>
            <a:endParaRPr lang="en-US" dirty="0"/>
          </a:p>
          <a:p>
            <a:r>
              <a:rPr lang="en-US" b="1" dirty="0"/>
              <a:t>If you know me I don’t do things by half I like to jump right in</a:t>
            </a:r>
          </a:p>
          <a:p>
            <a:endParaRPr lang="en-US" dirty="0"/>
          </a:p>
          <a:p>
            <a:r>
              <a:rPr lang="en-US" dirty="0"/>
              <a:t>I booked both exams and had 2 weeks to prep for both exams, let’s go I said to myself.</a:t>
            </a:r>
          </a:p>
          <a:p>
            <a:endParaRPr lang="en-US" dirty="0"/>
          </a:p>
          <a:p>
            <a:r>
              <a:rPr lang="en-US" dirty="0"/>
              <a:t>I sat both Beta exams and narrowly failed both of them.</a:t>
            </a:r>
          </a:p>
          <a:p>
            <a:endParaRPr lang="en-US" dirty="0"/>
          </a:p>
          <a:p>
            <a:r>
              <a:rPr lang="en-US" b="1" dirty="0"/>
              <a:t>What did I learn from failure?</a:t>
            </a:r>
          </a:p>
          <a:p>
            <a:r>
              <a:rPr lang="en-US" dirty="0"/>
              <a:t>Poor preparation – I didn’t prepare for the exam</a:t>
            </a:r>
          </a:p>
          <a:p>
            <a:r>
              <a:rPr lang="en-US" dirty="0"/>
              <a:t>Poor planning – I rushed into the 2 exams head first</a:t>
            </a:r>
          </a:p>
          <a:p>
            <a:r>
              <a:rPr lang="en-US" dirty="0"/>
              <a:t>I didn’t study the right material – I was reading Microsoft docs articles</a:t>
            </a:r>
          </a:p>
          <a:p>
            <a:r>
              <a:rPr lang="en-US" dirty="0"/>
              <a:t>I didn’t do hands on learning, I read blog posts and books</a:t>
            </a:r>
          </a:p>
          <a:p>
            <a:r>
              <a:rPr lang="en-US" dirty="0"/>
              <a:t>I learned I needed to do </a:t>
            </a:r>
            <a:r>
              <a:rPr lang="en-US" b="1" dirty="0"/>
              <a:t>hands on learning </a:t>
            </a:r>
            <a:r>
              <a:rPr lang="en-US" dirty="0"/>
              <a:t>for me to take it in and repeat the practice</a:t>
            </a:r>
          </a:p>
          <a:p>
            <a:pPr marL="171450" indent="-171450">
              <a:buFont typeface="Arial" panose="020B0604020202020204" pitchFamily="34" charset="0"/>
              <a:buChar char="•"/>
            </a:pP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14</a:t>
            </a:fld>
            <a:endParaRPr lang="en-GB"/>
          </a:p>
        </p:txBody>
      </p:sp>
    </p:spTree>
    <p:extLst>
      <p:ext uri="{BB962C8B-B14F-4D97-AF65-F5344CB8AC3E}">
        <p14:creationId xmlns:p14="http://schemas.microsoft.com/office/powerpoint/2010/main" val="188311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in my journey I want to talk to you about where I am </a:t>
            </a:r>
            <a:r>
              <a:rPr lang="en-US" b="1" dirty="0"/>
              <a:t>today</a:t>
            </a:r>
            <a:r>
              <a:rPr lang="en-US" dirty="0"/>
              <a:t>. </a:t>
            </a:r>
          </a:p>
          <a:p>
            <a:endParaRPr lang="en-US" dirty="0"/>
          </a:p>
          <a:p>
            <a:r>
              <a:rPr lang="en-US" dirty="0"/>
              <a:t>The main reason is to try to convey how you can also take the exams, learn Azure and speak at conferences if that’s what you might be interested in doing</a:t>
            </a:r>
          </a:p>
          <a:p>
            <a:endParaRPr lang="en-US" dirty="0"/>
          </a:p>
          <a:p>
            <a:r>
              <a:rPr lang="en-US" dirty="0"/>
              <a:t>I became an Azure MVP within 2 years of learning Azure, I think the main reason for this is because I give back to the community. </a:t>
            </a:r>
          </a:p>
          <a:p>
            <a:endParaRPr lang="en-US" dirty="0"/>
          </a:p>
          <a:p>
            <a:r>
              <a:rPr lang="en-US" dirty="0"/>
              <a:t>I wrote study guides for the exams I had sat which turned out to be hugely popular.</a:t>
            </a:r>
          </a:p>
          <a:p>
            <a:endParaRPr lang="en-US" dirty="0"/>
          </a:p>
          <a:p>
            <a:r>
              <a:rPr lang="en-US" dirty="0"/>
              <a:t>I was once told think of the person coming along behind you, they might be on a similar journey, and if you share what you learn then maybe just maybe that will help that person on their journey.</a:t>
            </a:r>
          </a:p>
          <a:p>
            <a:endParaRPr lang="en-US" dirty="0"/>
          </a:p>
          <a:p>
            <a:r>
              <a:rPr lang="en-US" dirty="0"/>
              <a:t>The good news is that after failing the initial 2 exams I have since passed 9 Azure exams and have blog posts covering them, although a little out of date now I expect.</a:t>
            </a:r>
          </a:p>
          <a:p>
            <a:endParaRPr lang="en-US" dirty="0"/>
          </a:p>
          <a:p>
            <a:r>
              <a:rPr lang="en-US" dirty="0"/>
              <a:t>Lastly as part of my journey I encourage you to blog, blog what your doing at work (if you can), blog about your learning, someone will find it useful I'm pretty sure of that.</a:t>
            </a:r>
          </a:p>
          <a:p>
            <a:endParaRPr lang="en-US" dirty="0"/>
          </a:p>
          <a:p>
            <a:r>
              <a:rPr lang="en-US" b="1" dirty="0"/>
              <a:t>Opportunities</a:t>
            </a:r>
            <a:r>
              <a:rPr lang="en-US" dirty="0"/>
              <a:t> appear out the blue when your active on places like Twitter and blogging, I’ve been lucky enough to be invited to speak and write guest articles etc., don’t be shy in blogging and joining the communities on twitter like #</a:t>
            </a:r>
            <a:r>
              <a:rPr lang="en-US" dirty="0" err="1"/>
              <a:t>sqlfamily</a:t>
            </a:r>
            <a:r>
              <a:rPr lang="en-US" dirty="0"/>
              <a:t> or #</a:t>
            </a:r>
            <a:r>
              <a:rPr lang="en-US" dirty="0" err="1"/>
              <a:t>cloudfamily</a:t>
            </a:r>
            <a:r>
              <a:rPr lang="en-US" dirty="0"/>
              <a:t>, #</a:t>
            </a:r>
            <a:r>
              <a:rPr lang="en-US" dirty="0" err="1"/>
              <a:t>azurefamily</a:t>
            </a:r>
            <a:r>
              <a:rPr lang="en-US" dirty="0"/>
              <a:t> </a:t>
            </a:r>
            <a:r>
              <a:rPr lang="en-US" dirty="0" err="1"/>
              <a:t>etc</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7B1B5A5E-CCC8-4623-998B-3037E8AD9B5F}" type="slidenum">
              <a:rPr lang="en-GB" smtClean="0"/>
              <a:t>15</a:t>
            </a:fld>
            <a:endParaRPr lang="en-GB"/>
          </a:p>
        </p:txBody>
      </p:sp>
    </p:spTree>
    <p:extLst>
      <p:ext uri="{BB962C8B-B14F-4D97-AF65-F5344CB8AC3E}">
        <p14:creationId xmlns:p14="http://schemas.microsoft.com/office/powerpoint/2010/main" val="304241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me its important to have goals</a:t>
            </a:r>
          </a:p>
          <a:p>
            <a:endParaRPr lang="en-GB" dirty="0"/>
          </a:p>
          <a:p>
            <a:r>
              <a:rPr lang="en-GB" dirty="0"/>
              <a:t>I set goals for myself every 3 months – stretch goals not something simple.</a:t>
            </a:r>
          </a:p>
          <a:p>
            <a:endParaRPr lang="en-GB" dirty="0"/>
          </a:p>
          <a:p>
            <a:r>
              <a:rPr lang="en-GB" dirty="0"/>
              <a:t>You can see here the long term goals I had before I started with learning Azure.</a:t>
            </a:r>
          </a:p>
          <a:p>
            <a:endParaRPr lang="en-GB" dirty="0"/>
          </a:p>
          <a:p>
            <a:r>
              <a:rPr lang="en-GB" dirty="0"/>
              <a:t>I had a 4</a:t>
            </a:r>
            <a:r>
              <a:rPr lang="en-GB" baseline="30000" dirty="0"/>
              <a:t>th</a:t>
            </a:r>
            <a:r>
              <a:rPr lang="en-GB" dirty="0"/>
              <a:t> goal at the back of my head but I didn’t put it up on the slides as I quickly learned that becoming an MVP was not something that should be a goal – becoming an MVP is a by product of what you give back to the community.</a:t>
            </a:r>
          </a:p>
          <a:p>
            <a:endParaRPr lang="en-GB" dirty="0"/>
          </a:p>
          <a:p>
            <a:r>
              <a:rPr lang="en-GB" dirty="0"/>
              <a:t>I will admit though that I wrote the letters MVP and pinned them on the wall above my monitors at home and when I struggled for motivation, this would remind me of one of my goals.</a:t>
            </a:r>
          </a:p>
          <a:p>
            <a:endParaRPr lang="en-GB" dirty="0"/>
          </a:p>
          <a:p>
            <a:r>
              <a:rPr lang="en-GB" dirty="0"/>
              <a:t>I would recommend that people have goals – if you don’t have goals its easy to float around and really not get where you want to be.</a:t>
            </a:r>
          </a:p>
        </p:txBody>
      </p:sp>
      <p:sp>
        <p:nvSpPr>
          <p:cNvPr id="4" name="Slide Number Placeholder 3"/>
          <p:cNvSpPr>
            <a:spLocks noGrp="1"/>
          </p:cNvSpPr>
          <p:nvPr>
            <p:ph type="sldNum" sz="quarter" idx="5"/>
          </p:nvPr>
        </p:nvSpPr>
        <p:spPr/>
        <p:txBody>
          <a:bodyPr/>
          <a:lstStyle/>
          <a:p>
            <a:fld id="{7B1B5A5E-CCC8-4623-998B-3037E8AD9B5F}" type="slidenum">
              <a:rPr lang="en-GB" smtClean="0"/>
              <a:t>16</a:t>
            </a:fld>
            <a:endParaRPr lang="en-GB"/>
          </a:p>
        </p:txBody>
      </p:sp>
    </p:spTree>
    <p:extLst>
      <p:ext uri="{BB962C8B-B14F-4D97-AF65-F5344CB8AC3E}">
        <p14:creationId xmlns:p14="http://schemas.microsoft.com/office/powerpoint/2010/main" val="144751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hlinkClick r:id="rId3"/>
              </a:rPr>
              <a:t>We are very fortunate to have such a vibrant Azure community in the online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hlinkClick r:id="rId3"/>
              </a:rPr>
              <a:t>But I actually think we can do more to join up the different user groups and azure people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hlinkClick r:id="rId3"/>
              </a:rPr>
              <a:t>To that end we have started a new project recently called the CloudFamily.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hlinkClick r:id="rId3"/>
              </a:rPr>
              <a:t>Straight after this slide </a:t>
            </a:r>
            <a:r>
              <a:rPr lang="en-GB" b="1" dirty="0" err="1">
                <a:hlinkClick r:id="rId3"/>
              </a:rPr>
              <a:t>im</a:t>
            </a:r>
            <a:r>
              <a:rPr lang="en-GB" b="1" dirty="0">
                <a:hlinkClick r:id="rId3"/>
              </a:rPr>
              <a:t> going to be going into showing you the resources I have come across – please stop me at anytime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hlinkClick r:id="rId3"/>
              </a:rPr>
              <a:t>To ask about any of the resources I am about to show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https://cloudfamily.info/</a:t>
            </a:r>
            <a:endParaRPr lang="en-GB" dirty="0"/>
          </a:p>
          <a:p>
            <a:endParaRPr lang="en-GB"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5"/>
              </a:rPr>
              <a:t>https://github.com/CloudFamily/</a:t>
            </a:r>
            <a:endParaRPr lang="en-GB" dirty="0"/>
          </a:p>
          <a:p>
            <a:endParaRPr lang="en-GB" dirty="0">
              <a:hlinkClick r:id="rId4"/>
            </a:endParaRPr>
          </a:p>
          <a:p>
            <a:r>
              <a:rPr lang="en-GB" dirty="0">
                <a:hlinkClick r:id="rId4"/>
              </a:rPr>
              <a:t>https://github.com/gsuttie/AzureResources</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17</a:t>
            </a:fld>
            <a:endParaRPr lang="en-GB"/>
          </a:p>
        </p:txBody>
      </p:sp>
    </p:spTree>
    <p:extLst>
      <p:ext uri="{BB962C8B-B14F-4D97-AF65-F5344CB8AC3E}">
        <p14:creationId xmlns:p14="http://schemas.microsoft.com/office/powerpoint/2010/main" val="185256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I’ve talked about a number of resources, but lets take a look at some of these now</a:t>
            </a:r>
          </a:p>
          <a:p>
            <a:endParaRPr lang="en-GB" dirty="0"/>
          </a:p>
          <a:p>
            <a:r>
              <a:rPr lang="en-US" sz="1000" dirty="0"/>
              <a:t>Build5nines</a:t>
            </a:r>
          </a:p>
          <a:p>
            <a:r>
              <a:rPr lang="en-US" sz="1000" dirty="0"/>
              <a:t>https://build5nines.com/certifications/</a:t>
            </a:r>
          </a:p>
          <a:p>
            <a:endParaRPr lang="en-US" sz="1000" dirty="0"/>
          </a:p>
          <a:p>
            <a:r>
              <a:rPr lang="en-US" sz="1000" dirty="0" err="1"/>
              <a:t>microsot</a:t>
            </a:r>
            <a:r>
              <a:rPr lang="en-US" sz="1000" dirty="0"/>
              <a:t> learn</a:t>
            </a:r>
          </a:p>
          <a:p>
            <a:r>
              <a:rPr lang="en-US" sz="1000" dirty="0"/>
              <a:t>https://docs.microsoft.com/en-us/learn/</a:t>
            </a:r>
          </a:p>
          <a:p>
            <a:endParaRPr lang="en-US" sz="1000" dirty="0"/>
          </a:p>
          <a:p>
            <a:r>
              <a:rPr lang="en-US" sz="1000" dirty="0"/>
              <a:t>Microsoft Learn Certifications</a:t>
            </a:r>
          </a:p>
          <a:p>
            <a:r>
              <a:rPr lang="en-US" sz="1000" dirty="0"/>
              <a:t>https://docs.microsoft.com/en-us/learn/certifications/</a:t>
            </a:r>
          </a:p>
          <a:p>
            <a:endParaRPr lang="en-US" sz="1000" dirty="0"/>
          </a:p>
          <a:p>
            <a:r>
              <a:rPr lang="en-US" sz="1000" dirty="0"/>
              <a:t>Azure </a:t>
            </a:r>
            <a:r>
              <a:rPr lang="en-US" sz="1000" dirty="0" err="1"/>
              <a:t>OverView</a:t>
            </a:r>
            <a:endParaRPr lang="en-US" sz="1000" dirty="0"/>
          </a:p>
          <a:p>
            <a:r>
              <a:rPr lang="en-US" sz="1000" dirty="0"/>
              <a:t>Azure-overview.com</a:t>
            </a:r>
          </a:p>
          <a:p>
            <a:endParaRPr lang="en-US" sz="1000" dirty="0"/>
          </a:p>
          <a:p>
            <a:r>
              <a:rPr lang="en-US" sz="1000" dirty="0"/>
              <a:t>Cloud Adoption Framework</a:t>
            </a:r>
          </a:p>
          <a:p>
            <a:r>
              <a:rPr lang="en-US" sz="1000" dirty="0"/>
              <a:t>https://azure.microsoft.com/en-gb/cloud-adoption-framework/</a:t>
            </a:r>
          </a:p>
          <a:p>
            <a:endParaRPr lang="en-US" sz="1000" dirty="0"/>
          </a:p>
          <a:p>
            <a:r>
              <a:rPr lang="en-US" sz="1000" dirty="0"/>
              <a:t>https://azure.microsoft.com/mediahandler/files/resourcefiles/cloud-adoption-framework/Cloud%20Adoption%20Framework.pdf</a:t>
            </a:r>
          </a:p>
          <a:p>
            <a:endParaRPr lang="en-US" sz="1000" dirty="0"/>
          </a:p>
          <a:p>
            <a:r>
              <a:rPr lang="en-US" sz="1000" dirty="0"/>
              <a:t>Azure Citadel</a:t>
            </a:r>
          </a:p>
          <a:p>
            <a:r>
              <a:rPr lang="en-US" sz="1000" dirty="0"/>
              <a:t>https://azurecitadel.com/</a:t>
            </a:r>
          </a:p>
          <a:p>
            <a:endParaRPr lang="en-US" sz="1000" dirty="0"/>
          </a:p>
          <a:p>
            <a:r>
              <a:rPr lang="en-US" sz="1000" dirty="0" err="1"/>
              <a:t>AzureCharts</a:t>
            </a:r>
            <a:endParaRPr lang="en-US" sz="1000" dirty="0"/>
          </a:p>
          <a:p>
            <a:r>
              <a:rPr lang="en-US" sz="1000" dirty="0"/>
              <a:t>https://azurecharts.com/</a:t>
            </a:r>
          </a:p>
          <a:p>
            <a:r>
              <a:rPr lang="en-US" sz="1000" dirty="0"/>
              <a:t>https://azurecharts.com/overview/360adv?s=32</a:t>
            </a:r>
          </a:p>
          <a:p>
            <a:endParaRPr lang="en-US" sz="1000" dirty="0"/>
          </a:p>
          <a:p>
            <a:r>
              <a:rPr lang="en-US" sz="1000" dirty="0"/>
              <a:t>Azure tip n tricks</a:t>
            </a:r>
          </a:p>
          <a:p>
            <a:r>
              <a:rPr lang="en-US" sz="1000" dirty="0"/>
              <a:t>https://microsoft.github.io/AzureTipsAndTricks/</a:t>
            </a:r>
          </a:p>
          <a:p>
            <a:endParaRPr lang="en-US" sz="1000" dirty="0"/>
          </a:p>
          <a:p>
            <a:r>
              <a:rPr lang="en-US" sz="1000" dirty="0"/>
              <a:t>Azure </a:t>
            </a:r>
            <a:r>
              <a:rPr lang="en-US" sz="1000" dirty="0" err="1"/>
              <a:t>Devops</a:t>
            </a:r>
            <a:r>
              <a:rPr lang="en-US" sz="1000" dirty="0"/>
              <a:t> Demo Generator</a:t>
            </a:r>
          </a:p>
          <a:p>
            <a:r>
              <a:rPr lang="en-US" sz="1000" dirty="0"/>
              <a:t>https://azuredevopsdemogenerator.azurewebsites.net/</a:t>
            </a:r>
          </a:p>
          <a:p>
            <a:endParaRPr lang="en-US" sz="1000" dirty="0"/>
          </a:p>
          <a:p>
            <a:r>
              <a:rPr lang="en-US" sz="1000" dirty="0"/>
              <a:t>Azure Friday</a:t>
            </a:r>
          </a:p>
          <a:p>
            <a:r>
              <a:rPr lang="en-US" sz="1000" dirty="0"/>
              <a:t>https://azure.microsoft.com/en-us/resources/videos/azure-friday/</a:t>
            </a:r>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18</a:t>
            </a:fld>
            <a:endParaRPr lang="en-GB"/>
          </a:p>
        </p:txBody>
      </p:sp>
    </p:spTree>
    <p:extLst>
      <p:ext uri="{BB962C8B-B14F-4D97-AF65-F5344CB8AC3E}">
        <p14:creationId xmlns:p14="http://schemas.microsoft.com/office/powerpoint/2010/main" val="395482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There are new exams coming out every month it seems</a:t>
            </a:r>
          </a:p>
          <a:p>
            <a:endParaRPr lang="en-GB" dirty="0"/>
          </a:p>
          <a:p>
            <a:r>
              <a:rPr lang="en-GB" b="1" dirty="0"/>
              <a:t>Q) People always ask me the best way to take exams, online or go to a test centre?</a:t>
            </a:r>
            <a:br>
              <a:rPr lang="en-GB" b="1" dirty="0"/>
            </a:br>
            <a:r>
              <a:rPr lang="en-GB" b="1" dirty="0"/>
              <a:t>A) First exam test centre, do the rest at home if you can, due to circumstances, online only and no labs at the moment.</a:t>
            </a:r>
          </a:p>
          <a:p>
            <a:endParaRPr lang="en-GB" dirty="0"/>
          </a:p>
          <a:p>
            <a:r>
              <a:rPr lang="en-GB" b="1" dirty="0"/>
              <a:t>Q) How much do the exams normally cost ?</a:t>
            </a:r>
            <a:br>
              <a:rPr lang="en-GB" b="1" dirty="0"/>
            </a:br>
            <a:r>
              <a:rPr lang="en-GB" b="1" dirty="0"/>
              <a:t>A) $165 each unless you have a voucher or sitting a beta exam</a:t>
            </a:r>
          </a:p>
          <a:p>
            <a:endParaRPr lang="en-GB" b="1" dirty="0"/>
          </a:p>
          <a:p>
            <a:r>
              <a:rPr lang="en-GB" b="1" dirty="0"/>
              <a:t>Q) Where can you book the exams?</a:t>
            </a:r>
          </a:p>
          <a:p>
            <a:r>
              <a:rPr lang="en-GB" b="1" dirty="0"/>
              <a:t>A) browse to the exam page and register their its fairly straight forward</a:t>
            </a:r>
          </a:p>
          <a:p>
            <a:endParaRPr lang="en-GB" b="1" dirty="0"/>
          </a:p>
          <a:p>
            <a:r>
              <a:rPr lang="en-GB" b="1" dirty="0"/>
              <a:t>Proctored exams Tips</a:t>
            </a:r>
          </a:p>
          <a:p>
            <a:endParaRPr lang="en-GB" b="1" dirty="0"/>
          </a:p>
          <a:p>
            <a:r>
              <a:rPr lang="en-GB" b="1" dirty="0"/>
              <a:t>Before exam: - </a:t>
            </a:r>
          </a:p>
          <a:p>
            <a:r>
              <a:rPr lang="en-GB" b="1" dirty="0"/>
              <a:t>Check your computer assessment on the </a:t>
            </a:r>
            <a:r>
              <a:rPr lang="en-GB" b="1" dirty="0" err="1"/>
              <a:t>prometric</a:t>
            </a:r>
            <a:r>
              <a:rPr lang="en-GB" b="1" dirty="0"/>
              <a:t> </a:t>
            </a:r>
            <a:r>
              <a:rPr lang="en-GB" b="1" dirty="0" err="1"/>
              <a:t>vue</a:t>
            </a:r>
            <a:r>
              <a:rPr lang="en-GB" b="1" dirty="0"/>
              <a:t> website, you don’t want caught out.</a:t>
            </a:r>
          </a:p>
          <a:p>
            <a:endParaRPr lang="en-GB" b="1" dirty="0"/>
          </a:p>
          <a:p>
            <a:r>
              <a:rPr lang="en-GB" b="1" dirty="0"/>
              <a:t>Sign in 30 minutes early, Have your id handy, you may need to take photo of your id and room etc before hand so make sure your early.</a:t>
            </a:r>
          </a:p>
          <a:p>
            <a:endParaRPr lang="en-GB" b="1" dirty="0"/>
          </a:p>
          <a:p>
            <a:r>
              <a:rPr lang="en-GB" b="1" dirty="0"/>
              <a:t>Do not leave the camera window or cover your mouth – they can and have failed people for things like this.</a:t>
            </a:r>
          </a:p>
          <a:p>
            <a:endParaRPr lang="en-GB" b="1" dirty="0"/>
          </a:p>
          <a:p>
            <a:endParaRPr lang="en-GB" b="1" dirty="0"/>
          </a:p>
          <a:p>
            <a:endParaRPr lang="en-GB" b="1"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2</a:t>
            </a:fld>
            <a:endParaRPr lang="en-GB"/>
          </a:p>
        </p:txBody>
      </p:sp>
    </p:spTree>
    <p:extLst>
      <p:ext uri="{BB962C8B-B14F-4D97-AF65-F5344CB8AC3E}">
        <p14:creationId xmlns:p14="http://schemas.microsoft.com/office/powerpoint/2010/main" val="603619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dirty="0"/>
              <a:t>So this slide just shows some further Azure Exams info</a:t>
            </a:r>
          </a:p>
          <a:p>
            <a:endParaRPr lang="en-GB" dirty="0"/>
          </a:p>
          <a:p>
            <a:r>
              <a:rPr lang="en-GB" dirty="0"/>
              <a:t>- The official azure exam community blog</a:t>
            </a:r>
          </a:p>
          <a:p>
            <a:endParaRPr lang="en-GB" dirty="0"/>
          </a:p>
          <a:p>
            <a:r>
              <a:rPr lang="en-GB" dirty="0"/>
              <a:t>- Follow Liberty Munson on Twitter</a:t>
            </a:r>
          </a:p>
          <a:p>
            <a:endParaRPr lang="en-GB" dirty="0"/>
          </a:p>
          <a:p>
            <a:r>
              <a:rPr lang="en-GB" dirty="0"/>
              <a:t>- Build5nines.com has some great azure exam content</a:t>
            </a:r>
          </a:p>
          <a:p>
            <a:endParaRPr lang="en-GB" dirty="0"/>
          </a:p>
          <a:p>
            <a:r>
              <a:rPr lang="en-GB" dirty="0"/>
              <a:t>- Exam Study Guides – this is one of my first stops for azure exam </a:t>
            </a:r>
            <a:r>
              <a:rPr lang="en-GB" dirty="0" err="1"/>
              <a:t>trainging</a:t>
            </a:r>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3</a:t>
            </a:fld>
            <a:endParaRPr lang="en-GB"/>
          </a:p>
        </p:txBody>
      </p:sp>
    </p:spTree>
    <p:extLst>
      <p:ext uri="{BB962C8B-B14F-4D97-AF65-F5344CB8AC3E}">
        <p14:creationId xmlns:p14="http://schemas.microsoft.com/office/powerpoint/2010/main" val="4042786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you’re just starting out to learn azure or not far into your journey then here are a few resources I would recommend when starting out learning Azure.</a:t>
            </a:r>
          </a:p>
          <a:p>
            <a:endParaRPr lang="en-GB" dirty="0"/>
          </a:p>
          <a:p>
            <a:r>
              <a:rPr lang="en-GB" dirty="0"/>
              <a:t>Microsoft Learn</a:t>
            </a:r>
          </a:p>
          <a:p>
            <a:endParaRPr lang="en-GB" dirty="0"/>
          </a:p>
          <a:p>
            <a:r>
              <a:rPr lang="en-GB" dirty="0"/>
              <a:t>Azure Overview</a:t>
            </a:r>
          </a:p>
          <a:p>
            <a:endParaRPr lang="en-GB" dirty="0"/>
          </a:p>
          <a:p>
            <a:r>
              <a:rPr lang="en-GB" dirty="0"/>
              <a:t>Azure Docs</a:t>
            </a:r>
          </a:p>
          <a:p>
            <a:endParaRPr lang="en-GB" dirty="0"/>
          </a:p>
          <a:p>
            <a:r>
              <a:rPr lang="en-GB" dirty="0"/>
              <a:t>AzureCharts.com</a:t>
            </a:r>
          </a:p>
        </p:txBody>
      </p:sp>
      <p:sp>
        <p:nvSpPr>
          <p:cNvPr id="4" name="Slide Number Placeholder 3"/>
          <p:cNvSpPr>
            <a:spLocks noGrp="1"/>
          </p:cNvSpPr>
          <p:nvPr>
            <p:ph type="sldNum" sz="quarter" idx="5"/>
          </p:nvPr>
        </p:nvSpPr>
        <p:spPr/>
        <p:txBody>
          <a:bodyPr/>
          <a:lstStyle/>
          <a:p>
            <a:fld id="{7B1B5A5E-CCC8-4623-998B-3037E8AD9B5F}" type="slidenum">
              <a:rPr lang="en-GB" smtClean="0"/>
              <a:t>4</a:t>
            </a:fld>
            <a:endParaRPr lang="en-GB"/>
          </a:p>
        </p:txBody>
      </p:sp>
    </p:spTree>
    <p:extLst>
      <p:ext uri="{BB962C8B-B14F-4D97-AF65-F5344CB8AC3E}">
        <p14:creationId xmlns:p14="http://schemas.microsoft.com/office/powerpoint/2010/main" val="267254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 familiar with Azure and looking for more useful resources then checkout these resources.</a:t>
            </a:r>
          </a:p>
          <a:p>
            <a:endParaRPr lang="en-GB" dirty="0"/>
          </a:p>
          <a:p>
            <a:r>
              <a:rPr lang="en-GB" dirty="0"/>
              <a:t>Azure Citadel</a:t>
            </a:r>
          </a:p>
          <a:p>
            <a:endParaRPr lang="en-GB" dirty="0"/>
          </a:p>
          <a:p>
            <a:r>
              <a:rPr lang="en-GB" dirty="0"/>
              <a:t>The Cloud Adoption Framework</a:t>
            </a:r>
          </a:p>
          <a:p>
            <a:endParaRPr lang="en-GB" dirty="0"/>
          </a:p>
          <a:p>
            <a:r>
              <a:rPr lang="en-GB" dirty="0"/>
              <a:t>Azure Tips and Tricks by Michael Crump</a:t>
            </a:r>
          </a:p>
          <a:p>
            <a:endParaRPr lang="en-GB" dirty="0"/>
          </a:p>
          <a:p>
            <a:r>
              <a:rPr lang="en-GB" dirty="0"/>
              <a:t>Azure </a:t>
            </a:r>
            <a:r>
              <a:rPr lang="en-GB" dirty="0" err="1"/>
              <a:t>Quickstart</a:t>
            </a:r>
            <a:r>
              <a:rPr lang="en-GB" dirty="0"/>
              <a:t> templates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5</a:t>
            </a:fld>
            <a:endParaRPr lang="en-GB"/>
          </a:p>
        </p:txBody>
      </p:sp>
    </p:spTree>
    <p:extLst>
      <p:ext uri="{BB962C8B-B14F-4D97-AF65-F5344CB8AC3E}">
        <p14:creationId xmlns:p14="http://schemas.microsoft.com/office/powerpoint/2010/main" val="2216630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Azurechecklist.com – this is handy if your going to production and have a type of project, this is a checklist of things to check off that you have in place before going into production, things like key vault etc</a:t>
            </a:r>
          </a:p>
          <a:p>
            <a:endParaRPr lang="en-GB" dirty="0"/>
          </a:p>
          <a:p>
            <a:r>
              <a:rPr lang="en-GB" dirty="0"/>
              <a:t>Azure Architecture centre – This is where you will find reference architecture, example workloads, cloud best practices and a tonne more</a:t>
            </a:r>
          </a:p>
          <a:p>
            <a:endParaRPr lang="en-GB" dirty="0"/>
          </a:p>
          <a:p>
            <a:r>
              <a:rPr lang="en-GB" dirty="0"/>
              <a:t>Azure </a:t>
            </a:r>
            <a:r>
              <a:rPr lang="en-GB" dirty="0" err="1"/>
              <a:t>Devops</a:t>
            </a:r>
            <a:r>
              <a:rPr lang="en-GB" dirty="0"/>
              <a:t> Generator – This is a great site for learning about Azure </a:t>
            </a:r>
            <a:r>
              <a:rPr lang="en-GB" dirty="0" err="1"/>
              <a:t>Devops</a:t>
            </a:r>
            <a:r>
              <a:rPr lang="en-GB" dirty="0"/>
              <a:t> and has some cracking Azure </a:t>
            </a:r>
            <a:r>
              <a:rPr lang="en-GB" dirty="0" err="1"/>
              <a:t>Devops</a:t>
            </a:r>
            <a:r>
              <a:rPr lang="en-GB" dirty="0"/>
              <a:t> labs you can </a:t>
            </a:r>
            <a:r>
              <a:rPr lang="en-GB"/>
              <a:t>work through</a:t>
            </a:r>
            <a:r>
              <a:rPr lang="en-GB" dirty="0"/>
              <a:t>.</a:t>
            </a:r>
          </a:p>
        </p:txBody>
      </p:sp>
      <p:sp>
        <p:nvSpPr>
          <p:cNvPr id="4" name="Slide Number Placeholder 3"/>
          <p:cNvSpPr>
            <a:spLocks noGrp="1"/>
          </p:cNvSpPr>
          <p:nvPr>
            <p:ph type="sldNum" sz="quarter" idx="5"/>
          </p:nvPr>
        </p:nvSpPr>
        <p:spPr/>
        <p:txBody>
          <a:bodyPr/>
          <a:lstStyle/>
          <a:p>
            <a:fld id="{7B1B5A5E-CCC8-4623-998B-3037E8AD9B5F}" type="slidenum">
              <a:rPr lang="en-GB" smtClean="0"/>
              <a:t>6</a:t>
            </a:fld>
            <a:endParaRPr lang="en-GB"/>
          </a:p>
        </p:txBody>
      </p:sp>
    </p:spTree>
    <p:extLst>
      <p:ext uri="{BB962C8B-B14F-4D97-AF65-F5344CB8AC3E}">
        <p14:creationId xmlns:p14="http://schemas.microsoft.com/office/powerpoint/2010/main" val="2904581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B1B5A5E-CCC8-4623-998B-3037E8AD9B5F}" type="slidenum">
              <a:rPr lang="en-GB" smtClean="0"/>
              <a:t>7</a:t>
            </a:fld>
            <a:endParaRPr lang="en-GB"/>
          </a:p>
        </p:txBody>
      </p:sp>
    </p:spTree>
    <p:extLst>
      <p:ext uri="{BB962C8B-B14F-4D97-AF65-F5344CB8AC3E}">
        <p14:creationId xmlns:p14="http://schemas.microsoft.com/office/powerpoint/2010/main" val="664950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8</a:t>
            </a:fld>
            <a:endParaRPr lang="en-GB"/>
          </a:p>
        </p:txBody>
      </p:sp>
    </p:spTree>
    <p:extLst>
      <p:ext uri="{BB962C8B-B14F-4D97-AF65-F5344CB8AC3E}">
        <p14:creationId xmlns:p14="http://schemas.microsoft.com/office/powerpoint/2010/main" val="252369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Ok lets get started.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Hello everyone, my name is Gregor Suttie and Welcome to my session titled Super Charge your Azure learning.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1B5A5E-CCC8-4623-998B-3037E8AD9B5F}" type="slidenum">
              <a:rPr lang="en-GB" smtClean="0"/>
              <a:t>9</a:t>
            </a:fld>
            <a:endParaRPr lang="en-GB"/>
          </a:p>
        </p:txBody>
      </p:sp>
    </p:spTree>
    <p:extLst>
      <p:ext uri="{BB962C8B-B14F-4D97-AF65-F5344CB8AC3E}">
        <p14:creationId xmlns:p14="http://schemas.microsoft.com/office/powerpoint/2010/main" val="228409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A8F09611-7C25-4790-BC85-BFEFCE466AF0}"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01AA86B6-6200-4F2E-8070-41D5A02F5B87}"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00C6DF4E-B33C-420B-B72A-1DE54D426E47}"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D08C046-94BD-4744-AB2A-3B91F7599678}"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CE184FB1-63B5-4A4B-AB4E-5D71EE233BAF}" type="datetime1">
              <a:rPr lang="de-DE" smtClean="0"/>
              <a:t>16.04.2020</a:t>
            </a:fld>
            <a:endParaRPr lang="de-DE"/>
          </a:p>
        </p:txBody>
      </p:sp>
      <p:sp>
        <p:nvSpPr>
          <p:cNvPr id="5" name="Fußzeilenplatzhalter 4"/>
          <p:cNvSpPr>
            <a:spLocks noGrp="1"/>
          </p:cNvSpPr>
          <p:nvPr>
            <p:ph type="ftr" sz="quarter" idx="11"/>
          </p:nvPr>
        </p:nvSpPr>
        <p:spPr/>
        <p:txBody>
          <a:bodyPr/>
          <a:lstStyle/>
          <a:p>
            <a:r>
              <a:rPr lang="de-DE"/>
              <a:t>@gregor_suttie</a:t>
            </a:r>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A25D2190-B5EC-452D-9A3C-C7FC03AD0946}" type="datetime1">
              <a:rPr lang="de-DE" smtClean="0"/>
              <a:t>16.04.2020</a:t>
            </a:fld>
            <a:endParaRPr lang="de-DE"/>
          </a:p>
        </p:txBody>
      </p:sp>
      <p:sp>
        <p:nvSpPr>
          <p:cNvPr id="6" name="Fußzeilenplatzhalter 5"/>
          <p:cNvSpPr>
            <a:spLocks noGrp="1"/>
          </p:cNvSpPr>
          <p:nvPr>
            <p:ph type="ftr" sz="quarter" idx="11"/>
          </p:nvPr>
        </p:nvSpPr>
        <p:spPr/>
        <p:txBody>
          <a:bodyPr/>
          <a:lstStyle/>
          <a:p>
            <a:r>
              <a:rPr lang="de-DE"/>
              <a:t>@gregor_suttie</a:t>
            </a:r>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91CB4894-9AE1-4BC4-9525-FDB9712E6533}" type="datetime1">
              <a:rPr lang="de-DE" smtClean="0"/>
              <a:t>16.04.2020</a:t>
            </a:fld>
            <a:endParaRPr lang="de-DE"/>
          </a:p>
        </p:txBody>
      </p:sp>
      <p:sp>
        <p:nvSpPr>
          <p:cNvPr id="8" name="Fußzeilenplatzhalter 7"/>
          <p:cNvSpPr>
            <a:spLocks noGrp="1"/>
          </p:cNvSpPr>
          <p:nvPr>
            <p:ph type="ftr" sz="quarter" idx="11"/>
          </p:nvPr>
        </p:nvSpPr>
        <p:spPr/>
        <p:txBody>
          <a:bodyPr/>
          <a:lstStyle/>
          <a:p>
            <a:r>
              <a:rPr lang="de-DE"/>
              <a:t>@gregor_suttie</a:t>
            </a:r>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9990710D-FFF2-45E3-8F17-1794E5903C08}" type="datetime1">
              <a:rPr lang="de-DE" smtClean="0"/>
              <a:t>16.04.2020</a:t>
            </a:fld>
            <a:endParaRPr lang="de-DE"/>
          </a:p>
        </p:txBody>
      </p:sp>
      <p:sp>
        <p:nvSpPr>
          <p:cNvPr id="4" name="Fußzeilenplatzhalter 3"/>
          <p:cNvSpPr>
            <a:spLocks noGrp="1"/>
          </p:cNvSpPr>
          <p:nvPr>
            <p:ph type="ftr" sz="quarter" idx="11"/>
          </p:nvPr>
        </p:nvSpPr>
        <p:spPr/>
        <p:txBody>
          <a:bodyPr/>
          <a:lstStyle/>
          <a:p>
            <a:r>
              <a:rPr lang="de-DE"/>
              <a:t>@gregor_suttie</a:t>
            </a:r>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C0C07B-2A48-4828-9D4D-BB3A122EF8B9}" type="datetime1">
              <a:rPr lang="de-DE" smtClean="0"/>
              <a:t>16.04.2020</a:t>
            </a:fld>
            <a:endParaRPr lang="de-DE"/>
          </a:p>
        </p:txBody>
      </p:sp>
      <p:sp>
        <p:nvSpPr>
          <p:cNvPr id="3" name="Fußzeilenplatzhalter 2"/>
          <p:cNvSpPr>
            <a:spLocks noGrp="1"/>
          </p:cNvSpPr>
          <p:nvPr>
            <p:ph type="ftr" sz="quarter" idx="11"/>
          </p:nvPr>
        </p:nvSpPr>
        <p:spPr/>
        <p:txBody>
          <a:bodyPr/>
          <a:lstStyle/>
          <a:p>
            <a:r>
              <a:rPr lang="de-DE"/>
              <a:t>@gregor_suttie</a:t>
            </a:r>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21E305A3-0EB8-4A2F-9AE7-929568852AE7}" type="datetime1">
              <a:rPr lang="de-DE" smtClean="0"/>
              <a:t>16.04.2020</a:t>
            </a:fld>
            <a:endParaRPr lang="de-DE"/>
          </a:p>
        </p:txBody>
      </p:sp>
      <p:sp>
        <p:nvSpPr>
          <p:cNvPr id="6" name="Fußzeilenplatzhalter 5"/>
          <p:cNvSpPr>
            <a:spLocks noGrp="1"/>
          </p:cNvSpPr>
          <p:nvPr>
            <p:ph type="ftr" sz="quarter" idx="11"/>
          </p:nvPr>
        </p:nvSpPr>
        <p:spPr/>
        <p:txBody>
          <a:bodyPr/>
          <a:lstStyle/>
          <a:p>
            <a:r>
              <a:rPr lang="de-DE"/>
              <a:t>@gregor_suttie</a:t>
            </a:r>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B1624161-ED94-4C2B-9CFD-E3A7FE5FD032}" type="datetime1">
              <a:rPr lang="de-DE" smtClean="0"/>
              <a:t>16.04.2020</a:t>
            </a:fld>
            <a:endParaRPr lang="de-DE"/>
          </a:p>
        </p:txBody>
      </p:sp>
      <p:sp>
        <p:nvSpPr>
          <p:cNvPr id="6" name="Fußzeilenplatzhalter 5"/>
          <p:cNvSpPr>
            <a:spLocks noGrp="1"/>
          </p:cNvSpPr>
          <p:nvPr>
            <p:ph type="ftr" sz="quarter" idx="11"/>
          </p:nvPr>
        </p:nvSpPr>
        <p:spPr/>
        <p:txBody>
          <a:bodyPr/>
          <a:lstStyle/>
          <a:p>
            <a:r>
              <a:rPr lang="de-DE"/>
              <a:t>@gregor_suttie</a:t>
            </a:r>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D5818-7051-4E2C-A74E-A5199ECF9D0B}" type="datetime1">
              <a:rPr lang="de-DE" smtClean="0"/>
              <a:t>16.04.2020</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@gregor_suttie</a:t>
            </a: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docs.microsoft.com/en-us/learn/certifications/browse/?term=azur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gregorsuttie.com/" TargetMode="External"/><Relationship Id="rId2" Type="http://schemas.openxmlformats.org/officeDocument/2006/relationships/hyperlink" Target="https://bit.ly/2xWRYCH" TargetMode="External"/><Relationship Id="rId1" Type="http://schemas.openxmlformats.org/officeDocument/2006/relationships/slideLayout" Target="../slideLayouts/slideLayout7.xml"/><Relationship Id="rId4" Type="http://schemas.openxmlformats.org/officeDocument/2006/relationships/hyperlink" Target="https://cloudfamily.info/"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gsuttie/AzureResources" TargetMode="External"/><Relationship Id="rId3" Type="http://schemas.openxmlformats.org/officeDocument/2006/relationships/hyperlink" Target="https://azurecitadel.com/" TargetMode="External"/><Relationship Id="rId7" Type="http://schemas.openxmlformats.org/officeDocument/2006/relationships/hyperlink" Target="https://microsoft.github.io/AzureTipsAndTricks/" TargetMode="Externa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hyperlink" Target="https://blog.feedspot.com/microsoft_azure_blogs/" TargetMode="External"/><Relationship Id="rId5" Type="http://schemas.openxmlformats.org/officeDocument/2006/relationships/hyperlink" Target="https://build5nines.com/" TargetMode="External"/><Relationship Id="rId4" Type="http://schemas.openxmlformats.org/officeDocument/2006/relationships/hyperlink" Target="https://visualstudio.microsoft.com/dev-essentials/" TargetMode="External"/><Relationship Id="rId9" Type="http://schemas.openxmlformats.org/officeDocument/2006/relationships/hyperlink" Target="https://github.com/CloudFamily/"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docs.microsoft.com/en-us/learn/"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gsuttie/AzureResources/tree/master/Exams" TargetMode="External"/><Relationship Id="rId3" Type="http://schemas.openxmlformats.org/officeDocument/2006/relationships/image" Target="../media/image1.PNG"/><Relationship Id="rId7" Type="http://schemas.openxmlformats.org/officeDocument/2006/relationships/hyperlink" Target="https://partner.microsoft.com/en-US/training/assets#/?type=Exa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build5nines.com/certifications/" TargetMode="External"/><Relationship Id="rId5" Type="http://schemas.openxmlformats.org/officeDocument/2006/relationships/hyperlink" Target="https://twitter.com/LibertyMunson" TargetMode="External"/><Relationship Id="rId4" Type="http://schemas.openxmlformats.org/officeDocument/2006/relationships/hyperlink" Target="https://www.microsoft.com/en-us/learning/community-blog.asp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2705725"/>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Azure Exams</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Tree>
    <p:extLst>
      <p:ext uri="{BB962C8B-B14F-4D97-AF65-F5344CB8AC3E}">
        <p14:creationId xmlns:p14="http://schemas.microsoft.com/office/powerpoint/2010/main" val="51567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EEC7D7-6708-4F48-913F-7B4A0429259E}"/>
              </a:ext>
            </a:extLst>
          </p:cNvPr>
          <p:cNvGrpSpPr/>
          <p:nvPr/>
        </p:nvGrpSpPr>
        <p:grpSpPr>
          <a:xfrm>
            <a:off x="0" y="-111140"/>
            <a:ext cx="12192000" cy="2573586"/>
            <a:chOff x="0" y="176407"/>
            <a:chExt cx="12192000" cy="2573586"/>
          </a:xfrm>
        </p:grpSpPr>
        <p:sp>
          <p:nvSpPr>
            <p:cNvPr id="2" name="TextBox 1">
              <a:extLst>
                <a:ext uri="{FF2B5EF4-FFF2-40B4-BE49-F238E27FC236}">
                  <a16:creationId xmlns:a16="http://schemas.microsoft.com/office/drawing/2014/main" id="{068DCC4B-2DE0-461A-BB3C-A9A0210BF679}"/>
                </a:ext>
              </a:extLst>
            </p:cNvPr>
            <p:cNvSpPr txBox="1"/>
            <p:nvPr/>
          </p:nvSpPr>
          <p:spPr>
            <a:xfrm>
              <a:off x="0" y="176407"/>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Speaker Intro</a:t>
              </a:r>
            </a:p>
          </p:txBody>
        </p:sp>
        <p:pic>
          <p:nvPicPr>
            <p:cNvPr id="6" name="Picture 5" descr="A person wearing a suit and tie smiling at the camera&#10;&#10;Description automatically generated">
              <a:extLst>
                <a:ext uri="{FF2B5EF4-FFF2-40B4-BE49-F238E27FC236}">
                  <a16:creationId xmlns:a16="http://schemas.microsoft.com/office/drawing/2014/main" id="{12EBC15E-ABB9-4E40-A1C0-0F8CF567B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7740" y="495920"/>
              <a:ext cx="2254073" cy="2254073"/>
            </a:xfrm>
            <a:prstGeom prst="rect">
              <a:avLst/>
            </a:prstGeom>
            <a:ln>
              <a:noFill/>
            </a:ln>
            <a:effectLst>
              <a:outerShdw blurRad="63500" sx="102000" sy="102000" algn="ctr" rotWithShape="0">
                <a:prstClr val="black">
                  <a:alpha val="40000"/>
                </a:prstClr>
              </a:outerShdw>
            </a:effectLst>
          </p:spPr>
        </p:pic>
      </p:gr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4" name="TextBox 3">
            <a:extLst>
              <a:ext uri="{FF2B5EF4-FFF2-40B4-BE49-F238E27FC236}">
                <a16:creationId xmlns:a16="http://schemas.microsoft.com/office/drawing/2014/main" id="{853DFA06-6643-493F-B8F9-5B71F179C6FB}"/>
              </a:ext>
            </a:extLst>
          </p:cNvPr>
          <p:cNvSpPr txBox="1"/>
          <p:nvPr/>
        </p:nvSpPr>
        <p:spPr>
          <a:xfrm>
            <a:off x="322053" y="1673525"/>
            <a:ext cx="9023230" cy="3693319"/>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20+ years experience as a developer</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Head of Development for Sword IT in Glasgow</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Co-organise the Glasgow Azure User Group</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Run the Azure Global Bootcamp, Glasgow edition</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My personal blog is at gregorsuttie.com</a:t>
            </a:r>
          </a:p>
          <a:p>
            <a:pPr marL="285750" indent="-285750">
              <a:buFont typeface="Arial" panose="020B0604020202020204" pitchFamily="34" charset="0"/>
              <a:buChar char="•"/>
            </a:pP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Microsoft MVP in Azure</a:t>
            </a:r>
            <a:br>
              <a:rPr lang="en-GB" b="1" dirty="0">
                <a:latin typeface="Segoe UI" panose="020B0502040204020203" pitchFamily="34" charset="0"/>
                <a:cs typeface="Segoe UI" panose="020B0502040204020203" pitchFamily="34" charset="0"/>
              </a:rPr>
            </a:br>
            <a:endParaRPr lang="en-GB"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GB" b="1" dirty="0">
                <a:latin typeface="Segoe UI" panose="020B0502040204020203" pitchFamily="34" charset="0"/>
                <a:cs typeface="Segoe UI" panose="020B0502040204020203" pitchFamily="34" charset="0"/>
              </a:rPr>
              <a:t>I help organise some Azure community content</a:t>
            </a:r>
          </a:p>
        </p:txBody>
      </p:sp>
      <p:pic>
        <p:nvPicPr>
          <p:cNvPr id="13" name="Picture 12" descr="A close up of a logo&#10;&#10;Description automatically generated">
            <a:extLst>
              <a:ext uri="{FF2B5EF4-FFF2-40B4-BE49-F238E27FC236}">
                <a16:creationId xmlns:a16="http://schemas.microsoft.com/office/drawing/2014/main" id="{F0522CFA-D156-4D7C-8C6A-2258B0611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4104" y="2588816"/>
            <a:ext cx="3505999" cy="692308"/>
          </a:xfrm>
          <a:prstGeom prst="rect">
            <a:avLst/>
          </a:prstGeom>
          <a:effectLst>
            <a:outerShdw blurRad="50800" dist="38100" dir="8100000" algn="tr" rotWithShape="0">
              <a:prstClr val="black">
                <a:alpha val="40000"/>
              </a:prstClr>
            </a:outerShdw>
          </a:effectLst>
        </p:spPr>
      </p:pic>
      <p:pic>
        <p:nvPicPr>
          <p:cNvPr id="5" name="Picture 4" descr="A picture containing text, map&#10;&#10;Description automatically generated">
            <a:extLst>
              <a:ext uri="{FF2B5EF4-FFF2-40B4-BE49-F238E27FC236}">
                <a16:creationId xmlns:a16="http://schemas.microsoft.com/office/drawing/2014/main" id="{2AD73612-C846-4D8A-979A-EFE315C56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1171" y="3377737"/>
            <a:ext cx="2350642" cy="3428999"/>
          </a:xfrm>
          <a:prstGeom prst="rect">
            <a:avLst/>
          </a:prstGeom>
        </p:spPr>
      </p:pic>
    </p:spTree>
    <p:extLst>
      <p:ext uri="{BB962C8B-B14F-4D97-AF65-F5344CB8AC3E}">
        <p14:creationId xmlns:p14="http://schemas.microsoft.com/office/powerpoint/2010/main" val="229104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21" name="TextBox 20">
            <a:extLst>
              <a:ext uri="{FF2B5EF4-FFF2-40B4-BE49-F238E27FC236}">
                <a16:creationId xmlns:a16="http://schemas.microsoft.com/office/drawing/2014/main" id="{27095390-FFEB-4913-AD1F-E91DF62C8F97}"/>
              </a:ext>
            </a:extLst>
          </p:cNvPr>
          <p:cNvSpPr txBox="1"/>
          <p:nvPr/>
        </p:nvSpPr>
        <p:spPr>
          <a:xfrm>
            <a:off x="5536850" y="963877"/>
            <a:ext cx="5816949" cy="4930246"/>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p>
            <a:pPr>
              <a:lnSpc>
                <a:spcPct val="90000"/>
              </a:lnSpc>
              <a:spcAft>
                <a:spcPts val="600"/>
              </a:spcAft>
            </a:pPr>
            <a:r>
              <a:rPr lang="en-US" sz="2400" b="1" dirty="0"/>
              <a:t>My Journey</a:t>
            </a:r>
            <a:br>
              <a:rPr lang="en-US" sz="2400" b="1" dirty="0"/>
            </a:br>
            <a:endParaRPr lang="en-US" sz="2400" b="1" dirty="0"/>
          </a:p>
          <a:p>
            <a:pPr>
              <a:lnSpc>
                <a:spcPct val="90000"/>
              </a:lnSpc>
              <a:spcAft>
                <a:spcPts val="600"/>
              </a:spcAft>
            </a:pPr>
            <a:r>
              <a:rPr lang="en-US" sz="2400" b="1" dirty="0"/>
              <a:t>Exam Information</a:t>
            </a:r>
            <a:br>
              <a:rPr lang="en-US" sz="2400" b="1" dirty="0"/>
            </a:br>
            <a:endParaRPr lang="en-US" sz="2400" b="1" dirty="0"/>
          </a:p>
          <a:p>
            <a:pPr>
              <a:lnSpc>
                <a:spcPct val="90000"/>
              </a:lnSpc>
              <a:spcAft>
                <a:spcPts val="600"/>
              </a:spcAft>
            </a:pPr>
            <a:r>
              <a:rPr lang="en-US" sz="2400" b="1" dirty="0"/>
              <a:t>Learning Material / Demo’s</a:t>
            </a:r>
            <a:br>
              <a:rPr lang="en-US" sz="2400" b="1" dirty="0"/>
            </a:br>
            <a:endParaRPr lang="en-US" sz="2400" b="1" dirty="0"/>
          </a:p>
          <a:p>
            <a:pPr marL="57150">
              <a:lnSpc>
                <a:spcPct val="90000"/>
              </a:lnSpc>
              <a:spcAft>
                <a:spcPts val="600"/>
              </a:spcAft>
            </a:pPr>
            <a:r>
              <a:rPr lang="en-US" sz="2400" b="1" dirty="0"/>
              <a:t>Takeaway’s</a:t>
            </a:r>
            <a:br>
              <a:rPr lang="en-US" sz="2400" b="1" dirty="0"/>
            </a:br>
            <a:endParaRPr lang="en-US" sz="2400" b="1" dirty="0"/>
          </a:p>
          <a:p>
            <a:pPr marL="57150">
              <a:lnSpc>
                <a:spcPct val="90000"/>
              </a:lnSpc>
              <a:spcAft>
                <a:spcPts val="600"/>
              </a:spcAft>
            </a:pPr>
            <a:r>
              <a:rPr lang="en-US" sz="2400" b="1" dirty="0"/>
              <a:t>Questions</a:t>
            </a:r>
          </a:p>
        </p:txBody>
      </p:sp>
      <p:sp>
        <p:nvSpPr>
          <p:cNvPr id="23" name="TextBox 22">
            <a:extLst>
              <a:ext uri="{FF2B5EF4-FFF2-40B4-BE49-F238E27FC236}">
                <a16:creationId xmlns:a16="http://schemas.microsoft.com/office/drawing/2014/main" id="{DA6DB7BB-0DA3-42AA-AF4E-AB9318777158}"/>
              </a:ext>
            </a:extLst>
          </p:cNvPr>
          <p:cNvSpPr txBox="1"/>
          <p:nvPr/>
        </p:nvSpPr>
        <p:spPr>
          <a:xfrm>
            <a:off x="838200" y="963877"/>
            <a:ext cx="3494362" cy="4930246"/>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p>
            <a:pPr algn="r">
              <a:lnSpc>
                <a:spcPct val="90000"/>
              </a:lnSpc>
              <a:spcBef>
                <a:spcPct val="0"/>
              </a:spcBef>
              <a:spcAft>
                <a:spcPts val="600"/>
              </a:spcAft>
            </a:pPr>
            <a:r>
              <a:rPr lang="en-US" sz="4400" dirty="0">
                <a:solidFill>
                  <a:srgbClr val="FF5969"/>
                </a:solidFill>
                <a:latin typeface="Tw Cen MT" panose="020B0602020104020603" pitchFamily="34" charset="0"/>
              </a:rPr>
              <a:t>Agenda</a:t>
            </a:r>
          </a:p>
        </p:txBody>
      </p:sp>
      <p:sp>
        <p:nvSpPr>
          <p:cNvPr id="24" name="Oval 23">
            <a:extLst>
              <a:ext uri="{FF2B5EF4-FFF2-40B4-BE49-F238E27FC236}">
                <a16:creationId xmlns:a16="http://schemas.microsoft.com/office/drawing/2014/main" id="{311F2F92-1A00-404E-B725-CC8C92A9A2E6}"/>
              </a:ext>
            </a:extLst>
          </p:cNvPr>
          <p:cNvSpPr/>
          <p:nvPr/>
        </p:nvSpPr>
        <p:spPr>
          <a:xfrm>
            <a:off x="4995383" y="1713637"/>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7511567-EE6F-4969-B7BB-BF80BE618049}"/>
              </a:ext>
            </a:extLst>
          </p:cNvPr>
          <p:cNvSpPr/>
          <p:nvPr/>
        </p:nvSpPr>
        <p:spPr>
          <a:xfrm>
            <a:off x="5021966" y="2499024"/>
            <a:ext cx="451824" cy="451824"/>
          </a:xfrm>
          <a:prstGeom prst="ellipse">
            <a:avLst/>
          </a:prstGeom>
          <a:solidFill>
            <a:srgbClr val="52CBB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0FF604-EB41-447C-8C94-92203208AC74}"/>
              </a:ext>
            </a:extLst>
          </p:cNvPr>
          <p:cNvSpPr/>
          <p:nvPr/>
        </p:nvSpPr>
        <p:spPr>
          <a:xfrm>
            <a:off x="5008675" y="3203088"/>
            <a:ext cx="451824" cy="451824"/>
          </a:xfrm>
          <a:prstGeom prst="ellipse">
            <a:avLst/>
          </a:prstGeom>
          <a:solidFill>
            <a:srgbClr val="FEC63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CA1D50B-27E3-487A-9E87-C83906A6F7E5}"/>
              </a:ext>
            </a:extLst>
          </p:cNvPr>
          <p:cNvSpPr/>
          <p:nvPr/>
        </p:nvSpPr>
        <p:spPr>
          <a:xfrm>
            <a:off x="4995383" y="3914219"/>
            <a:ext cx="451824" cy="451824"/>
          </a:xfrm>
          <a:prstGeom prst="ellipse">
            <a:avLst/>
          </a:prstGeom>
          <a:solidFill>
            <a:srgbClr val="5D737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196707C-3EAE-49E1-9FC8-CFC32C12D94A}"/>
              </a:ext>
            </a:extLst>
          </p:cNvPr>
          <p:cNvSpPr/>
          <p:nvPr/>
        </p:nvSpPr>
        <p:spPr>
          <a:xfrm>
            <a:off x="5021966" y="4673278"/>
            <a:ext cx="451824" cy="451824"/>
          </a:xfrm>
          <a:prstGeom prst="ellipse">
            <a:avLst/>
          </a:prstGeom>
          <a:solidFill>
            <a:srgbClr val="92D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3869FE2C-F5FB-4F9D-8806-66EE209E0FEC}"/>
              </a:ext>
            </a:extLst>
          </p:cNvPr>
          <p:cNvCxnSpPr>
            <a:cxnSpLocks/>
          </p:cNvCxnSpPr>
          <p:nvPr/>
        </p:nvCxnSpPr>
        <p:spPr>
          <a:xfrm>
            <a:off x="4645383" y="1713637"/>
            <a:ext cx="0" cy="3411465"/>
          </a:xfrm>
          <a:prstGeom prst="line">
            <a:avLst/>
          </a:prstGeom>
          <a:ln w="38100"/>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90DFEACB-A9F6-4C79-B52B-F96F9190DA8B}"/>
              </a:ext>
            </a:extLst>
          </p:cNvPr>
          <p:cNvSpPr/>
          <p:nvPr/>
        </p:nvSpPr>
        <p:spPr>
          <a:xfrm>
            <a:off x="5008675" y="1713637"/>
            <a:ext cx="451824" cy="451824"/>
          </a:xfrm>
          <a:prstGeom prst="ellipse">
            <a:avLst/>
          </a:prstGeom>
          <a:solidFill>
            <a:srgbClr val="FF5969"/>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2110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My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grpSp>
        <p:nvGrpSpPr>
          <p:cNvPr id="166" name="Group 165">
            <a:extLst>
              <a:ext uri="{FF2B5EF4-FFF2-40B4-BE49-F238E27FC236}">
                <a16:creationId xmlns:a16="http://schemas.microsoft.com/office/drawing/2014/main" id="{FE73DDE7-BA7E-415B-B4AD-9198259887A6}"/>
              </a:ext>
            </a:extLst>
          </p:cNvPr>
          <p:cNvGrpSpPr/>
          <p:nvPr/>
        </p:nvGrpSpPr>
        <p:grpSpPr>
          <a:xfrm>
            <a:off x="1611194" y="2028922"/>
            <a:ext cx="1805441" cy="3992553"/>
            <a:chOff x="2696403" y="1432724"/>
            <a:chExt cx="1805441" cy="3992553"/>
          </a:xfrm>
          <a:effectLst>
            <a:outerShdw blurRad="50800" dist="38100" dir="8100000" algn="tr" rotWithShape="0">
              <a:prstClr val="black">
                <a:alpha val="40000"/>
              </a:prstClr>
            </a:outerShdw>
          </a:effectLst>
        </p:grpSpPr>
        <p:grpSp>
          <p:nvGrpSpPr>
            <p:cNvPr id="167" name="Group 166">
              <a:extLst>
                <a:ext uri="{FF2B5EF4-FFF2-40B4-BE49-F238E27FC236}">
                  <a16:creationId xmlns:a16="http://schemas.microsoft.com/office/drawing/2014/main" id="{48FC3A9F-9D89-4959-8E98-6BCCF0AA54A7}"/>
                </a:ext>
              </a:extLst>
            </p:cNvPr>
            <p:cNvGrpSpPr/>
            <p:nvPr/>
          </p:nvGrpSpPr>
          <p:grpSpPr>
            <a:xfrm>
              <a:off x="2696403" y="1432724"/>
              <a:ext cx="1805441" cy="1894017"/>
              <a:chOff x="1387588" y="2182683"/>
              <a:chExt cx="1805441" cy="1894017"/>
            </a:xfrm>
          </p:grpSpPr>
          <p:sp>
            <p:nvSpPr>
              <p:cNvPr id="173" name="Rectangle: Top Corners Rounded 172">
                <a:extLst>
                  <a:ext uri="{FF2B5EF4-FFF2-40B4-BE49-F238E27FC236}">
                    <a16:creationId xmlns:a16="http://schemas.microsoft.com/office/drawing/2014/main" id="{B3BB34A2-2FDF-4F84-8FC4-7CB8BC9BC04B}"/>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4" name="TextBox 11">
                <a:extLst>
                  <a:ext uri="{FF2B5EF4-FFF2-40B4-BE49-F238E27FC236}">
                    <a16:creationId xmlns:a16="http://schemas.microsoft.com/office/drawing/2014/main" id="{212480A3-5F30-44A9-A760-1FEE3C934260}"/>
                  </a:ext>
                </a:extLst>
              </p:cNvPr>
              <p:cNvSpPr txBox="1"/>
              <p:nvPr/>
            </p:nvSpPr>
            <p:spPr>
              <a:xfrm>
                <a:off x="1387588" y="2182683"/>
                <a:ext cx="18054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solidFill>
                      <a:srgbClr val="E6E7E9"/>
                    </a:solidFill>
                    <a:latin typeface="Tw Cen MT" panose="020B0602020104020603" pitchFamily="34" charset="0"/>
                  </a:rPr>
                  <a:t>2017</a:t>
                </a:r>
              </a:p>
            </p:txBody>
          </p:sp>
          <p:sp>
            <p:nvSpPr>
              <p:cNvPr id="175" name="TextBox 12">
                <a:extLst>
                  <a:ext uri="{FF2B5EF4-FFF2-40B4-BE49-F238E27FC236}">
                    <a16:creationId xmlns:a16="http://schemas.microsoft.com/office/drawing/2014/main" id="{5B3D38AB-DC1D-4E02-9ACE-759EF266501D}"/>
                  </a:ext>
                </a:extLst>
              </p:cNvPr>
              <p:cNvSpPr txBox="1"/>
              <p:nvPr/>
            </p:nvSpPr>
            <p:spPr>
              <a:xfrm>
                <a:off x="1843092"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1</a:t>
                </a:r>
              </a:p>
            </p:txBody>
          </p:sp>
        </p:grpSp>
        <p:sp>
          <p:nvSpPr>
            <p:cNvPr id="168" name="Freeform: Shape 167">
              <a:extLst>
                <a:ext uri="{FF2B5EF4-FFF2-40B4-BE49-F238E27FC236}">
                  <a16:creationId xmlns:a16="http://schemas.microsoft.com/office/drawing/2014/main" id="{7D4C05FE-24AC-46C9-9905-10AFED153D96}"/>
                </a:ext>
              </a:extLst>
            </p:cNvPr>
            <p:cNvSpPr/>
            <p:nvPr/>
          </p:nvSpPr>
          <p:spPr>
            <a:xfrm flipV="1">
              <a:off x="2803333"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69" name="Group 168">
              <a:extLst>
                <a:ext uri="{FF2B5EF4-FFF2-40B4-BE49-F238E27FC236}">
                  <a16:creationId xmlns:a16="http://schemas.microsoft.com/office/drawing/2014/main" id="{3B4EAC5E-0573-441E-87EC-C3647A9807A5}"/>
                </a:ext>
              </a:extLst>
            </p:cNvPr>
            <p:cNvGrpSpPr/>
            <p:nvPr/>
          </p:nvGrpSpPr>
          <p:grpSpPr>
            <a:xfrm>
              <a:off x="2797664" y="3087483"/>
              <a:ext cx="1591582" cy="617162"/>
              <a:chOff x="1488849" y="3837442"/>
              <a:chExt cx="1591582" cy="617162"/>
            </a:xfrm>
          </p:grpSpPr>
          <p:sp>
            <p:nvSpPr>
              <p:cNvPr id="171" name="TextBox 170">
                <a:extLst>
                  <a:ext uri="{FF2B5EF4-FFF2-40B4-BE49-F238E27FC236}">
                    <a16:creationId xmlns:a16="http://schemas.microsoft.com/office/drawing/2014/main" id="{3C8DC2BF-5A6C-404B-AB73-69FF9A727DF7}"/>
                  </a:ext>
                </a:extLst>
              </p:cNvPr>
              <p:cNvSpPr txBox="1"/>
              <p:nvPr/>
            </p:nvSpPr>
            <p:spPr>
              <a:xfrm>
                <a:off x="1488849"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5969"/>
                    </a:solidFill>
                    <a:latin typeface="Tw Cen MT" panose="020B0602020104020603" pitchFamily="34" charset="0"/>
                  </a:rPr>
                  <a:t>Start</a:t>
                </a:r>
              </a:p>
            </p:txBody>
          </p:sp>
          <p:sp>
            <p:nvSpPr>
              <p:cNvPr id="172" name="TextBox 171">
                <a:extLst>
                  <a:ext uri="{FF2B5EF4-FFF2-40B4-BE49-F238E27FC236}">
                    <a16:creationId xmlns:a16="http://schemas.microsoft.com/office/drawing/2014/main" id="{FFDBD3A0-79AC-43B5-AB0C-4089FFD9BCB7}"/>
                  </a:ext>
                </a:extLst>
              </p:cNvPr>
              <p:cNvSpPr txBox="1"/>
              <p:nvPr/>
            </p:nvSpPr>
            <p:spPr>
              <a:xfrm>
                <a:off x="1488849" y="4146827"/>
                <a:ext cx="159158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November 2017</a:t>
                </a:r>
              </a:p>
            </p:txBody>
          </p:sp>
        </p:grpSp>
        <p:pic>
          <p:nvPicPr>
            <p:cNvPr id="170" name="Picture 169">
              <a:extLst>
                <a:ext uri="{FF2B5EF4-FFF2-40B4-BE49-F238E27FC236}">
                  <a16:creationId xmlns:a16="http://schemas.microsoft.com/office/drawing/2014/main" id="{60571A94-FCE8-4A87-9E2C-78736A786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646" y="4170526"/>
              <a:ext cx="894354" cy="894352"/>
            </a:xfrm>
            <a:prstGeom prst="rect">
              <a:avLst/>
            </a:prstGeom>
          </p:spPr>
        </p:pic>
      </p:grpSp>
      <p:grpSp>
        <p:nvGrpSpPr>
          <p:cNvPr id="330" name="Group 329">
            <a:extLst>
              <a:ext uri="{FF2B5EF4-FFF2-40B4-BE49-F238E27FC236}">
                <a16:creationId xmlns:a16="http://schemas.microsoft.com/office/drawing/2014/main" id="{1EF8F220-2C21-4F56-8427-AAF0045F1F3E}"/>
              </a:ext>
            </a:extLst>
          </p:cNvPr>
          <p:cNvGrpSpPr/>
          <p:nvPr/>
        </p:nvGrpSpPr>
        <p:grpSpPr>
          <a:xfrm>
            <a:off x="5276166" y="2021093"/>
            <a:ext cx="1805441" cy="3992553"/>
            <a:chOff x="5193280" y="1432724"/>
            <a:chExt cx="1805441" cy="3992553"/>
          </a:xfrm>
          <a:effectLst>
            <a:outerShdw blurRad="50800" dist="38100" dir="8100000" algn="tr" rotWithShape="0">
              <a:prstClr val="black">
                <a:alpha val="40000"/>
              </a:prstClr>
            </a:outerShdw>
          </a:effectLst>
        </p:grpSpPr>
        <p:grpSp>
          <p:nvGrpSpPr>
            <p:cNvPr id="331" name="Group 330">
              <a:extLst>
                <a:ext uri="{FF2B5EF4-FFF2-40B4-BE49-F238E27FC236}">
                  <a16:creationId xmlns:a16="http://schemas.microsoft.com/office/drawing/2014/main" id="{4E650E6D-D1A2-4A1D-B792-10828A740692}"/>
                </a:ext>
              </a:extLst>
            </p:cNvPr>
            <p:cNvGrpSpPr/>
            <p:nvPr/>
          </p:nvGrpSpPr>
          <p:grpSpPr>
            <a:xfrm>
              <a:off x="5193280" y="1432724"/>
              <a:ext cx="1805441" cy="1894017"/>
              <a:chOff x="3884465" y="2182683"/>
              <a:chExt cx="1805441" cy="1894017"/>
            </a:xfrm>
          </p:grpSpPr>
          <p:sp>
            <p:nvSpPr>
              <p:cNvPr id="337" name="Rectangle: Top Corners Rounded 336">
                <a:extLst>
                  <a:ext uri="{FF2B5EF4-FFF2-40B4-BE49-F238E27FC236}">
                    <a16:creationId xmlns:a16="http://schemas.microsoft.com/office/drawing/2014/main" id="{F09B95E7-E543-4035-9949-35703AF76A23}"/>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8" name="TextBox 7">
                <a:extLst>
                  <a:ext uri="{FF2B5EF4-FFF2-40B4-BE49-F238E27FC236}">
                    <a16:creationId xmlns:a16="http://schemas.microsoft.com/office/drawing/2014/main" id="{D08FBA4B-628C-45D7-AB39-740322D3BBE3}"/>
                  </a:ext>
                </a:extLst>
              </p:cNvPr>
              <p:cNvSpPr txBox="1"/>
              <p:nvPr/>
            </p:nvSpPr>
            <p:spPr>
              <a:xfrm>
                <a:off x="3884465" y="2182683"/>
                <a:ext cx="180544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E6E7E9"/>
                    </a:solidFill>
                    <a:latin typeface="Tw Cen MT" panose="020B0602020104020603" pitchFamily="34" charset="0"/>
                  </a:rPr>
                  <a:t>2018/19</a:t>
                </a:r>
              </a:p>
            </p:txBody>
          </p:sp>
          <p:sp>
            <p:nvSpPr>
              <p:cNvPr id="339" name="TextBox 8">
                <a:extLst>
                  <a:ext uri="{FF2B5EF4-FFF2-40B4-BE49-F238E27FC236}">
                    <a16:creationId xmlns:a16="http://schemas.microsoft.com/office/drawing/2014/main" id="{DEEEB7D8-2D12-427C-98F8-7B239B16ED2F}"/>
                  </a:ext>
                </a:extLst>
              </p:cNvPr>
              <p:cNvSpPr txBox="1"/>
              <p:nvPr/>
            </p:nvSpPr>
            <p:spPr>
              <a:xfrm>
                <a:off x="4339969"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2</a:t>
                </a:r>
              </a:p>
            </p:txBody>
          </p:sp>
        </p:grpSp>
        <p:sp>
          <p:nvSpPr>
            <p:cNvPr id="332" name="Freeform: Shape 331">
              <a:extLst>
                <a:ext uri="{FF2B5EF4-FFF2-40B4-BE49-F238E27FC236}">
                  <a16:creationId xmlns:a16="http://schemas.microsoft.com/office/drawing/2014/main" id="{013EB9CB-102E-4988-A967-98B8DE37B585}"/>
                </a:ext>
              </a:extLst>
            </p:cNvPr>
            <p:cNvSpPr/>
            <p:nvPr/>
          </p:nvSpPr>
          <p:spPr>
            <a:xfrm flipV="1">
              <a:off x="5300210"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33" name="Group 332">
              <a:extLst>
                <a:ext uri="{FF2B5EF4-FFF2-40B4-BE49-F238E27FC236}">
                  <a16:creationId xmlns:a16="http://schemas.microsoft.com/office/drawing/2014/main" id="{BE58E53F-20E3-476B-B2FC-81DA371228D5}"/>
                </a:ext>
              </a:extLst>
            </p:cNvPr>
            <p:cNvGrpSpPr/>
            <p:nvPr/>
          </p:nvGrpSpPr>
          <p:grpSpPr>
            <a:xfrm>
              <a:off x="5286489" y="3087483"/>
              <a:ext cx="1591582" cy="832605"/>
              <a:chOff x="3977674" y="3837442"/>
              <a:chExt cx="1591582" cy="832605"/>
            </a:xfrm>
          </p:grpSpPr>
          <p:sp>
            <p:nvSpPr>
              <p:cNvPr id="335" name="TextBox 20">
                <a:extLst>
                  <a:ext uri="{FF2B5EF4-FFF2-40B4-BE49-F238E27FC236}">
                    <a16:creationId xmlns:a16="http://schemas.microsoft.com/office/drawing/2014/main" id="{A65DDCAA-4D87-4972-B712-09BE63037878}"/>
                  </a:ext>
                </a:extLst>
              </p:cNvPr>
              <p:cNvSpPr txBox="1"/>
              <p:nvPr/>
            </p:nvSpPr>
            <p:spPr>
              <a:xfrm>
                <a:off x="3977674"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52CBBE"/>
                    </a:solidFill>
                    <a:latin typeface="Tw Cen MT" panose="020B0602020104020603" pitchFamily="34" charset="0"/>
                  </a:rPr>
                  <a:t>Failure</a:t>
                </a:r>
              </a:p>
            </p:txBody>
          </p:sp>
          <p:sp>
            <p:nvSpPr>
              <p:cNvPr id="336" name="TextBox 21">
                <a:extLst>
                  <a:ext uri="{FF2B5EF4-FFF2-40B4-BE49-F238E27FC236}">
                    <a16:creationId xmlns:a16="http://schemas.microsoft.com/office/drawing/2014/main" id="{13E9F86E-3B7E-47A5-81C3-BAFDDB793853}"/>
                  </a:ext>
                </a:extLst>
              </p:cNvPr>
              <p:cNvSpPr txBox="1"/>
              <p:nvPr/>
            </p:nvSpPr>
            <p:spPr>
              <a:xfrm>
                <a:off x="3977674" y="4146827"/>
                <a:ext cx="15915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What didn’t go to plan</a:t>
                </a:r>
              </a:p>
            </p:txBody>
          </p:sp>
        </p:grpSp>
        <p:pic>
          <p:nvPicPr>
            <p:cNvPr id="334" name="Picture 333">
              <a:extLst>
                <a:ext uri="{FF2B5EF4-FFF2-40B4-BE49-F238E27FC236}">
                  <a16:creationId xmlns:a16="http://schemas.microsoft.com/office/drawing/2014/main" id="{D297B454-BFE7-4E62-857A-22CCEE4D2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934" y="4170613"/>
              <a:ext cx="897858" cy="897856"/>
            </a:xfrm>
            <a:prstGeom prst="rect">
              <a:avLst/>
            </a:prstGeom>
          </p:spPr>
        </p:pic>
      </p:grpSp>
      <p:grpSp>
        <p:nvGrpSpPr>
          <p:cNvPr id="340" name="Group 339">
            <a:extLst>
              <a:ext uri="{FF2B5EF4-FFF2-40B4-BE49-F238E27FC236}">
                <a16:creationId xmlns:a16="http://schemas.microsoft.com/office/drawing/2014/main" id="{C58609FD-926D-428F-B0F1-8A2A5433DEF6}"/>
              </a:ext>
            </a:extLst>
          </p:cNvPr>
          <p:cNvGrpSpPr/>
          <p:nvPr/>
        </p:nvGrpSpPr>
        <p:grpSpPr>
          <a:xfrm>
            <a:off x="9074718" y="2034663"/>
            <a:ext cx="1805441" cy="3986812"/>
            <a:chOff x="7690156" y="1438465"/>
            <a:chExt cx="1805441" cy="3986812"/>
          </a:xfrm>
          <a:effectLst>
            <a:outerShdw blurRad="50800" dist="38100" dir="8100000" algn="tr" rotWithShape="0">
              <a:prstClr val="black">
                <a:alpha val="40000"/>
              </a:prstClr>
            </a:outerShdw>
          </a:effectLst>
        </p:grpSpPr>
        <p:grpSp>
          <p:nvGrpSpPr>
            <p:cNvPr id="341" name="Group 340">
              <a:extLst>
                <a:ext uri="{FF2B5EF4-FFF2-40B4-BE49-F238E27FC236}">
                  <a16:creationId xmlns:a16="http://schemas.microsoft.com/office/drawing/2014/main" id="{4A584E7F-029B-437F-A643-8349B766723D}"/>
                </a:ext>
              </a:extLst>
            </p:cNvPr>
            <p:cNvGrpSpPr/>
            <p:nvPr/>
          </p:nvGrpSpPr>
          <p:grpSpPr>
            <a:xfrm>
              <a:off x="7690156" y="1438465"/>
              <a:ext cx="1805441" cy="1888276"/>
              <a:chOff x="6381341" y="2188424"/>
              <a:chExt cx="1805441" cy="1888276"/>
            </a:xfrm>
          </p:grpSpPr>
          <p:sp>
            <p:nvSpPr>
              <p:cNvPr id="347" name="Rectangle: Top Corners Rounded 346">
                <a:extLst>
                  <a:ext uri="{FF2B5EF4-FFF2-40B4-BE49-F238E27FC236}">
                    <a16:creationId xmlns:a16="http://schemas.microsoft.com/office/drawing/2014/main" id="{A914C736-0EB3-48E9-A411-8E7DF1A42DF0}"/>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8" name="TextBox 3">
                <a:extLst>
                  <a:ext uri="{FF2B5EF4-FFF2-40B4-BE49-F238E27FC236}">
                    <a16:creationId xmlns:a16="http://schemas.microsoft.com/office/drawing/2014/main" id="{8AF2AB5B-C578-47A9-8684-FC7DC5B50EEC}"/>
                  </a:ext>
                </a:extLst>
              </p:cNvPr>
              <p:cNvSpPr txBox="1"/>
              <p:nvPr/>
            </p:nvSpPr>
            <p:spPr>
              <a:xfrm>
                <a:off x="6381341" y="2188424"/>
                <a:ext cx="18054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solidFill>
                      <a:srgbClr val="E6E7E9"/>
                    </a:solidFill>
                    <a:latin typeface="Tw Cen MT" panose="020B0602020104020603" pitchFamily="34" charset="0"/>
                  </a:rPr>
                  <a:t>2020</a:t>
                </a:r>
              </a:p>
            </p:txBody>
          </p:sp>
          <p:sp>
            <p:nvSpPr>
              <p:cNvPr id="349" name="TextBox 4">
                <a:extLst>
                  <a:ext uri="{FF2B5EF4-FFF2-40B4-BE49-F238E27FC236}">
                    <a16:creationId xmlns:a16="http://schemas.microsoft.com/office/drawing/2014/main" id="{3371E5A9-C325-4275-BE9F-693284696F9E}"/>
                  </a:ext>
                </a:extLst>
              </p:cNvPr>
              <p:cNvSpPr txBox="1"/>
              <p:nvPr/>
            </p:nvSpPr>
            <p:spPr>
              <a:xfrm>
                <a:off x="6836846"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3</a:t>
                </a:r>
              </a:p>
            </p:txBody>
          </p:sp>
        </p:grpSp>
        <p:sp>
          <p:nvSpPr>
            <p:cNvPr id="342" name="Freeform: Shape 341">
              <a:extLst>
                <a:ext uri="{FF2B5EF4-FFF2-40B4-BE49-F238E27FC236}">
                  <a16:creationId xmlns:a16="http://schemas.microsoft.com/office/drawing/2014/main" id="{0358DF84-493A-4BE2-980D-7E298B60C581}"/>
                </a:ext>
              </a:extLst>
            </p:cNvPr>
            <p:cNvSpPr/>
            <p:nvPr/>
          </p:nvSpPr>
          <p:spPr>
            <a:xfrm flipV="1">
              <a:off x="7797087"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43" name="Group 342">
              <a:extLst>
                <a:ext uri="{FF2B5EF4-FFF2-40B4-BE49-F238E27FC236}">
                  <a16:creationId xmlns:a16="http://schemas.microsoft.com/office/drawing/2014/main" id="{7D09F600-7C92-420C-B1B9-32870D594F3F}"/>
                </a:ext>
              </a:extLst>
            </p:cNvPr>
            <p:cNvGrpSpPr/>
            <p:nvPr/>
          </p:nvGrpSpPr>
          <p:grpSpPr>
            <a:xfrm>
              <a:off x="7797087" y="3087483"/>
              <a:ext cx="1591582" cy="617162"/>
              <a:chOff x="6488272" y="3837442"/>
              <a:chExt cx="1591582" cy="617162"/>
            </a:xfrm>
          </p:grpSpPr>
          <p:sp>
            <p:nvSpPr>
              <p:cNvPr id="345" name="TextBox 23">
                <a:extLst>
                  <a:ext uri="{FF2B5EF4-FFF2-40B4-BE49-F238E27FC236}">
                    <a16:creationId xmlns:a16="http://schemas.microsoft.com/office/drawing/2014/main" id="{3589C633-75CA-43BB-B2BD-EB4CDE77A362}"/>
                  </a:ext>
                </a:extLst>
              </p:cNvPr>
              <p:cNvSpPr txBox="1"/>
              <p:nvPr/>
            </p:nvSpPr>
            <p:spPr>
              <a:xfrm>
                <a:off x="6488272"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FEC630"/>
                    </a:solidFill>
                    <a:latin typeface="Tw Cen MT" panose="020B0602020104020603" pitchFamily="34" charset="0"/>
                  </a:rPr>
                  <a:t>Today</a:t>
                </a:r>
              </a:p>
            </p:txBody>
          </p:sp>
          <p:sp>
            <p:nvSpPr>
              <p:cNvPr id="346" name="TextBox 24">
                <a:extLst>
                  <a:ext uri="{FF2B5EF4-FFF2-40B4-BE49-F238E27FC236}">
                    <a16:creationId xmlns:a16="http://schemas.microsoft.com/office/drawing/2014/main" id="{5A58C09D-0CD5-45CA-9B6E-CDE7C67D9889}"/>
                  </a:ext>
                </a:extLst>
              </p:cNvPr>
              <p:cNvSpPr txBox="1"/>
              <p:nvPr/>
            </p:nvSpPr>
            <p:spPr>
              <a:xfrm>
                <a:off x="6488272" y="4146827"/>
                <a:ext cx="159158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Where I am now</a:t>
                </a:r>
              </a:p>
            </p:txBody>
          </p:sp>
        </p:grpSp>
        <p:pic>
          <p:nvPicPr>
            <p:cNvPr id="344" name="Picture 343">
              <a:extLst>
                <a:ext uri="{FF2B5EF4-FFF2-40B4-BE49-F238E27FC236}">
                  <a16:creationId xmlns:a16="http://schemas.microsoft.com/office/drawing/2014/main" id="{1B3FAE27-427E-4A9D-9375-A4859F6797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661" y="4170526"/>
              <a:ext cx="907482" cy="907480"/>
            </a:xfrm>
            <a:prstGeom prst="rect">
              <a:avLst/>
            </a:prstGeom>
          </p:spPr>
        </p:pic>
      </p:grpSp>
    </p:spTree>
    <p:extLst>
      <p:ext uri="{BB962C8B-B14F-4D97-AF65-F5344CB8AC3E}">
        <p14:creationId xmlns:p14="http://schemas.microsoft.com/office/powerpoint/2010/main" val="408802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330"/>
                                        </p:tgtEl>
                                        <p:attrNameLst>
                                          <p:attrName>style.visibility</p:attrName>
                                        </p:attrNameLst>
                                      </p:cBhvr>
                                      <p:to>
                                        <p:strVal val="visible"/>
                                      </p:to>
                                    </p:set>
                                    <p:animEffect transition="in" filter="fade">
                                      <p:cBhvr>
                                        <p:cTn id="11" dur="500"/>
                                        <p:tgtEl>
                                          <p:spTgt spid="330"/>
                                        </p:tgtEl>
                                      </p:cBhvr>
                                    </p:animEffect>
                                  </p:childTnLst>
                                </p:cTn>
                              </p:par>
                            </p:childTnLst>
                          </p:cTn>
                        </p:par>
                        <p:par>
                          <p:cTn id="12" fill="hold">
                            <p:stCondLst>
                              <p:cond delay="1500"/>
                            </p:stCondLst>
                            <p:childTnLst>
                              <p:par>
                                <p:cTn id="13" presetID="10" presetClass="entr" presetSubtype="0" fill="hold" nodeType="afterEffect">
                                  <p:stCondLst>
                                    <p:cond delay="25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My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27827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u="sng" dirty="0"/>
              <a:t>Starting out</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031325"/>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I wanted to change my career direction</a:t>
            </a:r>
            <a:br>
              <a:rPr lang="en-GB" b="1" dirty="0"/>
            </a:br>
            <a:endParaRPr lang="en-GB" b="1" dirty="0"/>
          </a:p>
          <a:p>
            <a:pPr marL="285750" indent="-285750">
              <a:buFont typeface="Arial" panose="020B0604020202020204" pitchFamily="34" charset="0"/>
              <a:buChar char="•"/>
            </a:pPr>
            <a:r>
              <a:rPr lang="en-GB" b="1" dirty="0"/>
              <a:t>I took some time to think above the next move</a:t>
            </a:r>
            <a:br>
              <a:rPr lang="en-GB" b="1" dirty="0"/>
            </a:br>
            <a:endParaRPr lang="en-GB" b="1" dirty="0"/>
          </a:p>
          <a:p>
            <a:pPr marL="285750" indent="-285750">
              <a:buFont typeface="Arial" panose="020B0604020202020204" pitchFamily="34" charset="0"/>
              <a:buChar char="•"/>
            </a:pPr>
            <a:r>
              <a:rPr lang="en-GB" b="1" dirty="0"/>
              <a:t>I had no knowledge of Azure whatsoever</a:t>
            </a:r>
            <a:br>
              <a:rPr lang="en-GB" b="1" dirty="0"/>
            </a:br>
            <a:endParaRPr lang="en-GB" b="1" dirty="0"/>
          </a:p>
          <a:p>
            <a:pPr marL="285750" indent="-285750">
              <a:buFont typeface="Arial" panose="020B0604020202020204" pitchFamily="34" charset="0"/>
              <a:buChar char="•"/>
            </a:pPr>
            <a:r>
              <a:rPr lang="en-GB" b="1" dirty="0"/>
              <a:t>I chose to learn Azure and studied 2 hours a night</a:t>
            </a:r>
          </a:p>
        </p:txBody>
      </p:sp>
      <p:pic>
        <p:nvPicPr>
          <p:cNvPr id="6" name="Picture 5" descr="A person walking down a dirt road&#10;&#10;Description automatically generated">
            <a:extLst>
              <a:ext uri="{FF2B5EF4-FFF2-40B4-BE49-F238E27FC236}">
                <a16:creationId xmlns:a16="http://schemas.microsoft.com/office/drawing/2014/main" id="{1262D5B6-EEEB-4594-875D-A142883FD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116" y="1971725"/>
            <a:ext cx="2912301" cy="1471324"/>
          </a:xfrm>
          <a:prstGeom prst="rect">
            <a:avLst/>
          </a:prstGeom>
        </p:spPr>
      </p:pic>
      <p:grpSp>
        <p:nvGrpSpPr>
          <p:cNvPr id="18" name="Group 17">
            <a:extLst>
              <a:ext uri="{FF2B5EF4-FFF2-40B4-BE49-F238E27FC236}">
                <a16:creationId xmlns:a16="http://schemas.microsoft.com/office/drawing/2014/main" id="{2060C016-E9A2-4845-B32F-D14EA5D5F8D0}"/>
              </a:ext>
            </a:extLst>
          </p:cNvPr>
          <p:cNvGrpSpPr/>
          <p:nvPr/>
        </p:nvGrpSpPr>
        <p:grpSpPr>
          <a:xfrm>
            <a:off x="10153751" y="1255836"/>
            <a:ext cx="1805441" cy="3992553"/>
            <a:chOff x="2696403" y="1432724"/>
            <a:chExt cx="1805441" cy="3992553"/>
          </a:xfrm>
        </p:grpSpPr>
        <p:grpSp>
          <p:nvGrpSpPr>
            <p:cNvPr id="19" name="Group 18">
              <a:extLst>
                <a:ext uri="{FF2B5EF4-FFF2-40B4-BE49-F238E27FC236}">
                  <a16:creationId xmlns:a16="http://schemas.microsoft.com/office/drawing/2014/main" id="{787313A7-E81F-4289-A8E3-5EC8E100F031}"/>
                </a:ext>
              </a:extLst>
            </p:cNvPr>
            <p:cNvGrpSpPr/>
            <p:nvPr/>
          </p:nvGrpSpPr>
          <p:grpSpPr>
            <a:xfrm>
              <a:off x="2696403" y="1432724"/>
              <a:ext cx="1805441" cy="1894017"/>
              <a:chOff x="1387588" y="2182683"/>
              <a:chExt cx="1805441" cy="1894017"/>
            </a:xfrm>
          </p:grpSpPr>
          <p:sp>
            <p:nvSpPr>
              <p:cNvPr id="25" name="Rectangle: Top Corners Rounded 24">
                <a:extLst>
                  <a:ext uri="{FF2B5EF4-FFF2-40B4-BE49-F238E27FC236}">
                    <a16:creationId xmlns:a16="http://schemas.microsoft.com/office/drawing/2014/main" id="{DBF706CA-C69E-4081-8F8F-FFB4D3552146}"/>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TextBox 11">
                <a:extLst>
                  <a:ext uri="{FF2B5EF4-FFF2-40B4-BE49-F238E27FC236}">
                    <a16:creationId xmlns:a16="http://schemas.microsoft.com/office/drawing/2014/main" id="{29A387F6-9BFF-4EF1-A812-6A253096C53B}"/>
                  </a:ext>
                </a:extLst>
              </p:cNvPr>
              <p:cNvSpPr txBox="1"/>
              <p:nvPr/>
            </p:nvSpPr>
            <p:spPr>
              <a:xfrm>
                <a:off x="1387588" y="2182683"/>
                <a:ext cx="18054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solidFill>
                      <a:srgbClr val="E6E7E9"/>
                    </a:solidFill>
                    <a:latin typeface="Tw Cen MT" panose="020B0602020104020603" pitchFamily="34" charset="0"/>
                  </a:rPr>
                  <a:t>2017</a:t>
                </a:r>
              </a:p>
            </p:txBody>
          </p:sp>
          <p:sp>
            <p:nvSpPr>
              <p:cNvPr id="27" name="TextBox 12">
                <a:extLst>
                  <a:ext uri="{FF2B5EF4-FFF2-40B4-BE49-F238E27FC236}">
                    <a16:creationId xmlns:a16="http://schemas.microsoft.com/office/drawing/2014/main" id="{C9DC43CE-CBD2-4A33-AA98-650129156129}"/>
                  </a:ext>
                </a:extLst>
              </p:cNvPr>
              <p:cNvSpPr txBox="1"/>
              <p:nvPr/>
            </p:nvSpPr>
            <p:spPr>
              <a:xfrm>
                <a:off x="1843092"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solidFill>
                      <a:srgbClr val="E6E7E9"/>
                    </a:solidFill>
                    <a:latin typeface="Tw Cen MT" panose="020B0602020104020603" pitchFamily="34" charset="0"/>
                  </a:rPr>
                  <a:t>1</a:t>
                </a:r>
              </a:p>
            </p:txBody>
          </p:sp>
        </p:grpSp>
        <p:sp>
          <p:nvSpPr>
            <p:cNvPr id="20" name="Freeform: Shape 19">
              <a:extLst>
                <a:ext uri="{FF2B5EF4-FFF2-40B4-BE49-F238E27FC236}">
                  <a16:creationId xmlns:a16="http://schemas.microsoft.com/office/drawing/2014/main" id="{D728CD0F-72FC-42F8-80B2-D45BD5C796AD}"/>
                </a:ext>
              </a:extLst>
            </p:cNvPr>
            <p:cNvSpPr/>
            <p:nvPr/>
          </p:nvSpPr>
          <p:spPr>
            <a:xfrm flipV="1">
              <a:off x="2803333"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1" name="Group 20">
              <a:extLst>
                <a:ext uri="{FF2B5EF4-FFF2-40B4-BE49-F238E27FC236}">
                  <a16:creationId xmlns:a16="http://schemas.microsoft.com/office/drawing/2014/main" id="{08FB1F90-6664-4595-984F-F4699EBA158F}"/>
                </a:ext>
              </a:extLst>
            </p:cNvPr>
            <p:cNvGrpSpPr/>
            <p:nvPr/>
          </p:nvGrpSpPr>
          <p:grpSpPr>
            <a:xfrm>
              <a:off x="2797664" y="3087483"/>
              <a:ext cx="1591582" cy="617162"/>
              <a:chOff x="1488849" y="3837442"/>
              <a:chExt cx="1591582" cy="617162"/>
            </a:xfrm>
          </p:grpSpPr>
          <p:sp>
            <p:nvSpPr>
              <p:cNvPr id="23" name="TextBox 22">
                <a:extLst>
                  <a:ext uri="{FF2B5EF4-FFF2-40B4-BE49-F238E27FC236}">
                    <a16:creationId xmlns:a16="http://schemas.microsoft.com/office/drawing/2014/main" id="{827328B0-89B9-4EEF-AC19-6EC138AD23FB}"/>
                  </a:ext>
                </a:extLst>
              </p:cNvPr>
              <p:cNvSpPr txBox="1"/>
              <p:nvPr/>
            </p:nvSpPr>
            <p:spPr>
              <a:xfrm>
                <a:off x="1488849"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5969"/>
                    </a:solidFill>
                    <a:latin typeface="Tw Cen MT" panose="020B0602020104020603" pitchFamily="34" charset="0"/>
                  </a:rPr>
                  <a:t>Start</a:t>
                </a:r>
              </a:p>
            </p:txBody>
          </p:sp>
          <p:sp>
            <p:nvSpPr>
              <p:cNvPr id="24" name="TextBox 23">
                <a:extLst>
                  <a:ext uri="{FF2B5EF4-FFF2-40B4-BE49-F238E27FC236}">
                    <a16:creationId xmlns:a16="http://schemas.microsoft.com/office/drawing/2014/main" id="{DCAD0912-7766-4D78-BFA2-4B1977626A7F}"/>
                  </a:ext>
                </a:extLst>
              </p:cNvPr>
              <p:cNvSpPr txBox="1"/>
              <p:nvPr/>
            </p:nvSpPr>
            <p:spPr>
              <a:xfrm>
                <a:off x="1488849" y="4146827"/>
                <a:ext cx="159158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November 2017</a:t>
                </a:r>
              </a:p>
            </p:txBody>
          </p:sp>
        </p:grpSp>
        <p:pic>
          <p:nvPicPr>
            <p:cNvPr id="22" name="Picture 21">
              <a:extLst>
                <a:ext uri="{FF2B5EF4-FFF2-40B4-BE49-F238E27FC236}">
                  <a16:creationId xmlns:a16="http://schemas.microsoft.com/office/drawing/2014/main" id="{B4777594-2F77-4F00-AFFB-6ABDB0E05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646" y="4170526"/>
              <a:ext cx="894354" cy="894352"/>
            </a:xfrm>
            <a:prstGeom prst="rect">
              <a:avLst/>
            </a:prstGeom>
          </p:spPr>
        </p:pic>
      </p:grpSp>
    </p:spTree>
    <p:extLst>
      <p:ext uri="{BB962C8B-B14F-4D97-AF65-F5344CB8AC3E}">
        <p14:creationId xmlns:p14="http://schemas.microsoft.com/office/powerpoint/2010/main" val="344443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My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27827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u="sng" dirty="0"/>
              <a:t>Failure</a:t>
            </a:r>
          </a:p>
        </p:txBody>
      </p:sp>
      <p:pic>
        <p:nvPicPr>
          <p:cNvPr id="6" name="Picture 5" descr="A close up of a sign&#10;&#10;Description automatically generated">
            <a:extLst>
              <a:ext uri="{FF2B5EF4-FFF2-40B4-BE49-F238E27FC236}">
                <a16:creationId xmlns:a16="http://schemas.microsoft.com/office/drawing/2014/main" id="{64017572-7D25-48BB-9F9B-0FF07DA7C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355" y="2010372"/>
            <a:ext cx="2984739" cy="1446550"/>
          </a:xfrm>
          <a:prstGeom prst="rect">
            <a:avLst/>
          </a:prstGeom>
        </p:spPr>
      </p:pic>
      <p:grpSp>
        <p:nvGrpSpPr>
          <p:cNvPr id="8" name="Group 7">
            <a:extLst>
              <a:ext uri="{FF2B5EF4-FFF2-40B4-BE49-F238E27FC236}">
                <a16:creationId xmlns:a16="http://schemas.microsoft.com/office/drawing/2014/main" id="{6352AAD7-A1E1-4330-A11A-ABE91AB57007}"/>
              </a:ext>
            </a:extLst>
          </p:cNvPr>
          <p:cNvGrpSpPr/>
          <p:nvPr/>
        </p:nvGrpSpPr>
        <p:grpSpPr>
          <a:xfrm>
            <a:off x="10153751" y="1260193"/>
            <a:ext cx="1805441" cy="3992553"/>
            <a:chOff x="5193280" y="1432724"/>
            <a:chExt cx="1805441" cy="3992553"/>
          </a:xfrm>
        </p:grpSpPr>
        <p:grpSp>
          <p:nvGrpSpPr>
            <p:cNvPr id="9" name="Group 8">
              <a:extLst>
                <a:ext uri="{FF2B5EF4-FFF2-40B4-BE49-F238E27FC236}">
                  <a16:creationId xmlns:a16="http://schemas.microsoft.com/office/drawing/2014/main" id="{7BCB04BB-31A4-46D6-B76A-3357FB8DF16A}"/>
                </a:ext>
              </a:extLst>
            </p:cNvPr>
            <p:cNvGrpSpPr/>
            <p:nvPr/>
          </p:nvGrpSpPr>
          <p:grpSpPr>
            <a:xfrm>
              <a:off x="5193280" y="1432724"/>
              <a:ext cx="1805441" cy="1894017"/>
              <a:chOff x="3884465" y="2182683"/>
              <a:chExt cx="1805441" cy="1894017"/>
            </a:xfrm>
          </p:grpSpPr>
          <p:sp>
            <p:nvSpPr>
              <p:cNvPr id="16" name="Rectangle: Top Corners Rounded 15">
                <a:extLst>
                  <a:ext uri="{FF2B5EF4-FFF2-40B4-BE49-F238E27FC236}">
                    <a16:creationId xmlns:a16="http://schemas.microsoft.com/office/drawing/2014/main" id="{57CC9581-7BA4-46CF-A1B8-D05A218B68D4}"/>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extBox 7">
                <a:extLst>
                  <a:ext uri="{FF2B5EF4-FFF2-40B4-BE49-F238E27FC236}">
                    <a16:creationId xmlns:a16="http://schemas.microsoft.com/office/drawing/2014/main" id="{0CF39B22-715C-499D-86A0-B9D6D9344C0C}"/>
                  </a:ext>
                </a:extLst>
              </p:cNvPr>
              <p:cNvSpPr txBox="1"/>
              <p:nvPr/>
            </p:nvSpPr>
            <p:spPr>
              <a:xfrm>
                <a:off x="3884465" y="2182683"/>
                <a:ext cx="180544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E6E7E9"/>
                    </a:solidFill>
                    <a:latin typeface="Tw Cen MT" panose="020B0602020104020603" pitchFamily="34" charset="0"/>
                  </a:rPr>
                  <a:t>2018/19</a:t>
                </a:r>
              </a:p>
            </p:txBody>
          </p:sp>
          <p:sp>
            <p:nvSpPr>
              <p:cNvPr id="18" name="TextBox 8">
                <a:extLst>
                  <a:ext uri="{FF2B5EF4-FFF2-40B4-BE49-F238E27FC236}">
                    <a16:creationId xmlns:a16="http://schemas.microsoft.com/office/drawing/2014/main" id="{E578E41C-040F-49BB-97B7-317DB17AA183}"/>
                  </a:ext>
                </a:extLst>
              </p:cNvPr>
              <p:cNvSpPr txBox="1"/>
              <p:nvPr/>
            </p:nvSpPr>
            <p:spPr>
              <a:xfrm>
                <a:off x="4339969"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2</a:t>
                </a:r>
              </a:p>
            </p:txBody>
          </p:sp>
        </p:grpSp>
        <p:sp>
          <p:nvSpPr>
            <p:cNvPr id="11" name="Freeform: Shape 10">
              <a:extLst>
                <a:ext uri="{FF2B5EF4-FFF2-40B4-BE49-F238E27FC236}">
                  <a16:creationId xmlns:a16="http://schemas.microsoft.com/office/drawing/2014/main" id="{9786B1E7-9DA1-4D2E-9426-D02D135A5400}"/>
                </a:ext>
              </a:extLst>
            </p:cNvPr>
            <p:cNvSpPr/>
            <p:nvPr/>
          </p:nvSpPr>
          <p:spPr>
            <a:xfrm flipV="1">
              <a:off x="5300210"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6B3F1A58-4C92-4383-9589-8534B110EEFC}"/>
                </a:ext>
              </a:extLst>
            </p:cNvPr>
            <p:cNvGrpSpPr/>
            <p:nvPr/>
          </p:nvGrpSpPr>
          <p:grpSpPr>
            <a:xfrm>
              <a:off x="5286489" y="3087483"/>
              <a:ext cx="1591582" cy="832605"/>
              <a:chOff x="3977674" y="3837442"/>
              <a:chExt cx="1591582" cy="832605"/>
            </a:xfrm>
          </p:grpSpPr>
          <p:sp>
            <p:nvSpPr>
              <p:cNvPr id="14" name="TextBox 20">
                <a:extLst>
                  <a:ext uri="{FF2B5EF4-FFF2-40B4-BE49-F238E27FC236}">
                    <a16:creationId xmlns:a16="http://schemas.microsoft.com/office/drawing/2014/main" id="{F0B4D7A9-2E44-4C0D-A701-8A9AB4B4B632}"/>
                  </a:ext>
                </a:extLst>
              </p:cNvPr>
              <p:cNvSpPr txBox="1"/>
              <p:nvPr/>
            </p:nvSpPr>
            <p:spPr>
              <a:xfrm>
                <a:off x="3977674"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52CBBE"/>
                    </a:solidFill>
                    <a:latin typeface="Tw Cen MT" panose="020B0602020104020603" pitchFamily="34" charset="0"/>
                  </a:rPr>
                  <a:t>Failure</a:t>
                </a:r>
              </a:p>
            </p:txBody>
          </p:sp>
          <p:sp>
            <p:nvSpPr>
              <p:cNvPr id="15" name="TextBox 21">
                <a:extLst>
                  <a:ext uri="{FF2B5EF4-FFF2-40B4-BE49-F238E27FC236}">
                    <a16:creationId xmlns:a16="http://schemas.microsoft.com/office/drawing/2014/main" id="{456936D5-58E7-4DC5-B532-25F327B529C8}"/>
                  </a:ext>
                </a:extLst>
              </p:cNvPr>
              <p:cNvSpPr txBox="1"/>
              <p:nvPr/>
            </p:nvSpPr>
            <p:spPr>
              <a:xfrm>
                <a:off x="3977674" y="4146827"/>
                <a:ext cx="15915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What didn’t go to plan</a:t>
                </a:r>
              </a:p>
            </p:txBody>
          </p:sp>
        </p:grpSp>
        <p:pic>
          <p:nvPicPr>
            <p:cNvPr id="13" name="Picture 12">
              <a:extLst>
                <a:ext uri="{FF2B5EF4-FFF2-40B4-BE49-F238E27FC236}">
                  <a16:creationId xmlns:a16="http://schemas.microsoft.com/office/drawing/2014/main" id="{B34531B1-74C6-47C6-A599-6E8F0A115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934" y="4170613"/>
              <a:ext cx="897858" cy="897856"/>
            </a:xfrm>
            <a:prstGeom prst="rect">
              <a:avLst/>
            </a:prstGeom>
          </p:spPr>
        </p:pic>
      </p:grpSp>
      <p:sp>
        <p:nvSpPr>
          <p:cNvPr id="19" name="TextBox 18">
            <a:extLst>
              <a:ext uri="{FF2B5EF4-FFF2-40B4-BE49-F238E27FC236}">
                <a16:creationId xmlns:a16="http://schemas.microsoft.com/office/drawing/2014/main" id="{E23F7C7E-BADB-4142-84EC-529D30125C97}"/>
              </a:ext>
            </a:extLst>
          </p:cNvPr>
          <p:cNvSpPr txBox="1"/>
          <p:nvPr/>
        </p:nvSpPr>
        <p:spPr>
          <a:xfrm>
            <a:off x="216770" y="2217386"/>
            <a:ext cx="6025689" cy="2308324"/>
          </a:xfrm>
          <a:prstGeom prst="rect">
            <a:avLst/>
          </a:prstGeom>
          <a:noFill/>
          <a:effectLst/>
        </p:spPr>
        <p:txBody>
          <a:bodyPr wrap="none" rtlCol="0">
            <a:spAutoFit/>
          </a:bodyPr>
          <a:lstStyle/>
          <a:p>
            <a:pPr marL="285750" indent="-285750">
              <a:buFont typeface="Arial" panose="020B0604020202020204" pitchFamily="34" charset="0"/>
              <a:buChar char="•"/>
            </a:pPr>
            <a:r>
              <a:rPr lang="en-GB" b="1" dirty="0"/>
              <a:t>I failed the very first Azure exam I had ever taken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I failed the second Azure exam</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I have since failed a further 2 Azure exams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I never gave up, with the right attitude, I stuck to my goals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65365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My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27827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u="sng" dirty="0"/>
              <a:t>Today</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862322"/>
          </a:xfrm>
          <a:prstGeom prst="rect">
            <a:avLst/>
          </a:prstGeom>
          <a:noFill/>
          <a:effectLst/>
        </p:spPr>
        <p:txBody>
          <a:bodyPr wrap="square" rtlCol="0">
            <a:spAutoFit/>
          </a:bodyPr>
          <a:lstStyle/>
          <a:p>
            <a:pPr marL="285750" indent="-285750">
              <a:buFont typeface="Arial" panose="020B0604020202020204" pitchFamily="34" charset="0"/>
              <a:buChar char="•"/>
            </a:pPr>
            <a:r>
              <a:rPr lang="en-GB" b="1" dirty="0"/>
              <a:t>I am a Microsoft MVP in Azure</a:t>
            </a:r>
            <a:br>
              <a:rPr lang="en-GB" b="1" dirty="0"/>
            </a:br>
            <a:endParaRPr lang="en-GB" b="1" dirty="0"/>
          </a:p>
          <a:p>
            <a:pPr marL="285750" indent="-285750">
              <a:buFont typeface="Arial" panose="020B0604020202020204" pitchFamily="34" charset="0"/>
              <a:buChar char="•"/>
            </a:pPr>
            <a:r>
              <a:rPr lang="en-GB" b="1" dirty="0"/>
              <a:t>Technical author on a published Azure book</a:t>
            </a:r>
            <a:br>
              <a:rPr lang="en-GB" b="1" dirty="0"/>
            </a:br>
            <a:endParaRPr lang="en-GB" b="1" dirty="0"/>
          </a:p>
          <a:p>
            <a:pPr marL="285750" indent="-285750">
              <a:buFont typeface="Arial" panose="020B0604020202020204" pitchFamily="34" charset="0"/>
              <a:buChar char="•"/>
            </a:pPr>
            <a:r>
              <a:rPr lang="en-GB" b="1" dirty="0"/>
              <a:t>Spoken at a Conferences </a:t>
            </a:r>
            <a:br>
              <a:rPr lang="en-GB" b="1" dirty="0"/>
            </a:br>
            <a:endParaRPr lang="en-GB" b="1" dirty="0"/>
          </a:p>
          <a:p>
            <a:pPr marL="285750" indent="-285750">
              <a:buFont typeface="Arial" panose="020B0604020202020204" pitchFamily="34" charset="0"/>
              <a:buChar char="•"/>
            </a:pPr>
            <a:r>
              <a:rPr lang="en-GB" b="1" dirty="0"/>
              <a:t>Give back to the community</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Passed 9 Azure exams in total now</a:t>
            </a:r>
          </a:p>
          <a:p>
            <a:pPr marL="285750" indent="-285750">
              <a:buFont typeface="Arial" panose="020B0604020202020204" pitchFamily="34" charset="0"/>
              <a:buChar char="•"/>
            </a:pPr>
            <a:endParaRPr lang="en-GB" b="1" dirty="0"/>
          </a:p>
        </p:txBody>
      </p:sp>
      <p:grpSp>
        <p:nvGrpSpPr>
          <p:cNvPr id="12" name="Group 11">
            <a:extLst>
              <a:ext uri="{FF2B5EF4-FFF2-40B4-BE49-F238E27FC236}">
                <a16:creationId xmlns:a16="http://schemas.microsoft.com/office/drawing/2014/main" id="{3362B96D-8435-4BFF-B7FE-316B03FE3E8D}"/>
              </a:ext>
            </a:extLst>
          </p:cNvPr>
          <p:cNvGrpSpPr/>
          <p:nvPr/>
        </p:nvGrpSpPr>
        <p:grpSpPr>
          <a:xfrm>
            <a:off x="6809117" y="2010250"/>
            <a:ext cx="2846717" cy="1917644"/>
            <a:chOff x="8426602" y="2930683"/>
            <a:chExt cx="3239450" cy="2250064"/>
          </a:xfrm>
          <a:effectLst>
            <a:outerShdw blurRad="50800" dist="38100" dir="8100000" algn="tr" rotWithShape="0">
              <a:prstClr val="black">
                <a:alpha val="40000"/>
              </a:prstClr>
            </a:outerShdw>
          </a:effectLst>
        </p:grpSpPr>
        <p:pic>
          <p:nvPicPr>
            <p:cNvPr id="6" name="Picture 5">
              <a:extLst>
                <a:ext uri="{FF2B5EF4-FFF2-40B4-BE49-F238E27FC236}">
                  <a16:creationId xmlns:a16="http://schemas.microsoft.com/office/drawing/2014/main" id="{AB3482E0-8298-4F6D-A50C-412155AF7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602" y="2930683"/>
              <a:ext cx="1016644" cy="1042491"/>
            </a:xfrm>
            <a:prstGeom prst="rect">
              <a:avLst/>
            </a:prstGeom>
          </p:spPr>
        </p:pic>
        <p:pic>
          <p:nvPicPr>
            <p:cNvPr id="7" name="Picture 6">
              <a:extLst>
                <a:ext uri="{FF2B5EF4-FFF2-40B4-BE49-F238E27FC236}">
                  <a16:creationId xmlns:a16="http://schemas.microsoft.com/office/drawing/2014/main" id="{5100FD32-FBBC-42D8-9A30-79621550C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480" y="2936740"/>
              <a:ext cx="981978" cy="1036434"/>
            </a:xfrm>
            <a:prstGeom prst="rect">
              <a:avLst/>
            </a:prstGeom>
          </p:spPr>
        </p:pic>
        <p:pic>
          <p:nvPicPr>
            <p:cNvPr id="8" name="Picture 7">
              <a:extLst>
                <a:ext uri="{FF2B5EF4-FFF2-40B4-BE49-F238E27FC236}">
                  <a16:creationId xmlns:a16="http://schemas.microsoft.com/office/drawing/2014/main" id="{B474A3C7-E615-4549-A9EF-B68509570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4620" y="2955570"/>
              <a:ext cx="961432" cy="992715"/>
            </a:xfrm>
            <a:prstGeom prst="rect">
              <a:avLst/>
            </a:prstGeom>
          </p:spPr>
        </p:pic>
        <p:pic>
          <p:nvPicPr>
            <p:cNvPr id="9" name="Picture 8">
              <a:extLst>
                <a:ext uri="{FF2B5EF4-FFF2-40B4-BE49-F238E27FC236}">
                  <a16:creationId xmlns:a16="http://schemas.microsoft.com/office/drawing/2014/main" id="{5BEE8A62-EA9D-46AB-BB53-C5EE25056E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8635" y="4142877"/>
              <a:ext cx="985540" cy="1037870"/>
            </a:xfrm>
            <a:prstGeom prst="rect">
              <a:avLst/>
            </a:prstGeom>
          </p:spPr>
        </p:pic>
        <p:pic>
          <p:nvPicPr>
            <p:cNvPr id="11" name="Picture 10">
              <a:extLst>
                <a:ext uri="{FF2B5EF4-FFF2-40B4-BE49-F238E27FC236}">
                  <a16:creationId xmlns:a16="http://schemas.microsoft.com/office/drawing/2014/main" id="{1CA0F75E-3650-4229-91CD-C9605EE04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72994" y="4150855"/>
              <a:ext cx="951066" cy="1021913"/>
            </a:xfrm>
            <a:prstGeom prst="rect">
              <a:avLst/>
            </a:prstGeom>
          </p:spPr>
        </p:pic>
      </p:grpSp>
      <p:grpSp>
        <p:nvGrpSpPr>
          <p:cNvPr id="23" name="Group 22">
            <a:extLst>
              <a:ext uri="{FF2B5EF4-FFF2-40B4-BE49-F238E27FC236}">
                <a16:creationId xmlns:a16="http://schemas.microsoft.com/office/drawing/2014/main" id="{813B236C-EA0F-45B5-B289-493594C8949F}"/>
              </a:ext>
            </a:extLst>
          </p:cNvPr>
          <p:cNvGrpSpPr/>
          <p:nvPr/>
        </p:nvGrpSpPr>
        <p:grpSpPr>
          <a:xfrm>
            <a:off x="10155905" y="1258279"/>
            <a:ext cx="1805441" cy="3986812"/>
            <a:chOff x="7690156" y="1438465"/>
            <a:chExt cx="1805441" cy="3986812"/>
          </a:xfrm>
        </p:grpSpPr>
        <p:grpSp>
          <p:nvGrpSpPr>
            <p:cNvPr id="24" name="Group 23">
              <a:extLst>
                <a:ext uri="{FF2B5EF4-FFF2-40B4-BE49-F238E27FC236}">
                  <a16:creationId xmlns:a16="http://schemas.microsoft.com/office/drawing/2014/main" id="{2628D3D8-29C5-45E8-B117-A664BB31876C}"/>
                </a:ext>
              </a:extLst>
            </p:cNvPr>
            <p:cNvGrpSpPr/>
            <p:nvPr/>
          </p:nvGrpSpPr>
          <p:grpSpPr>
            <a:xfrm>
              <a:off x="7690156" y="1438465"/>
              <a:ext cx="1805441" cy="1888276"/>
              <a:chOff x="6381341" y="2188424"/>
              <a:chExt cx="1805441" cy="1888276"/>
            </a:xfrm>
          </p:grpSpPr>
          <p:sp>
            <p:nvSpPr>
              <p:cNvPr id="30" name="Rectangle: Top Corners Rounded 29">
                <a:extLst>
                  <a:ext uri="{FF2B5EF4-FFF2-40B4-BE49-F238E27FC236}">
                    <a16:creationId xmlns:a16="http://schemas.microsoft.com/office/drawing/2014/main" id="{A308C3BA-D62C-4619-9F97-00FB1701DB5B}"/>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TextBox 3">
                <a:extLst>
                  <a:ext uri="{FF2B5EF4-FFF2-40B4-BE49-F238E27FC236}">
                    <a16:creationId xmlns:a16="http://schemas.microsoft.com/office/drawing/2014/main" id="{E94A8E14-32D9-457D-88DD-FBAEC5A539DA}"/>
                  </a:ext>
                </a:extLst>
              </p:cNvPr>
              <p:cNvSpPr txBox="1"/>
              <p:nvPr/>
            </p:nvSpPr>
            <p:spPr>
              <a:xfrm>
                <a:off x="6381341" y="2188424"/>
                <a:ext cx="18054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solidFill>
                      <a:srgbClr val="E6E7E9"/>
                    </a:solidFill>
                    <a:latin typeface="Tw Cen MT" panose="020B0602020104020603" pitchFamily="34" charset="0"/>
                  </a:rPr>
                  <a:t>2020</a:t>
                </a:r>
              </a:p>
            </p:txBody>
          </p:sp>
          <p:sp>
            <p:nvSpPr>
              <p:cNvPr id="32" name="TextBox 4">
                <a:extLst>
                  <a:ext uri="{FF2B5EF4-FFF2-40B4-BE49-F238E27FC236}">
                    <a16:creationId xmlns:a16="http://schemas.microsoft.com/office/drawing/2014/main" id="{2B0B0AEE-7870-4EFE-9E82-4438144AF5F4}"/>
                  </a:ext>
                </a:extLst>
              </p:cNvPr>
              <p:cNvSpPr txBox="1"/>
              <p:nvPr/>
            </p:nvSpPr>
            <p:spPr>
              <a:xfrm>
                <a:off x="6836846" y="2563851"/>
                <a:ext cx="89443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rgbClr val="E6E7E9"/>
                    </a:solidFill>
                    <a:latin typeface="Tw Cen MT" panose="020B0602020104020603" pitchFamily="34" charset="0"/>
                  </a:rPr>
                  <a:t>3</a:t>
                </a:r>
              </a:p>
            </p:txBody>
          </p:sp>
        </p:grpSp>
        <p:sp>
          <p:nvSpPr>
            <p:cNvPr id="25" name="Freeform: Shape 24">
              <a:extLst>
                <a:ext uri="{FF2B5EF4-FFF2-40B4-BE49-F238E27FC236}">
                  <a16:creationId xmlns:a16="http://schemas.microsoft.com/office/drawing/2014/main" id="{5EE94E5E-1020-4612-8263-2D9BD162EB2E}"/>
                </a:ext>
              </a:extLst>
            </p:cNvPr>
            <p:cNvSpPr/>
            <p:nvPr/>
          </p:nvSpPr>
          <p:spPr>
            <a:xfrm flipV="1">
              <a:off x="7797087" y="2393291"/>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6" name="Group 25">
              <a:extLst>
                <a:ext uri="{FF2B5EF4-FFF2-40B4-BE49-F238E27FC236}">
                  <a16:creationId xmlns:a16="http://schemas.microsoft.com/office/drawing/2014/main" id="{7CF68C8A-BF50-4FF9-B521-ED5990D9637B}"/>
                </a:ext>
              </a:extLst>
            </p:cNvPr>
            <p:cNvGrpSpPr/>
            <p:nvPr/>
          </p:nvGrpSpPr>
          <p:grpSpPr>
            <a:xfrm>
              <a:off x="7797087" y="3087483"/>
              <a:ext cx="1591582" cy="617162"/>
              <a:chOff x="6488272" y="3837442"/>
              <a:chExt cx="1591582" cy="617162"/>
            </a:xfrm>
          </p:grpSpPr>
          <p:sp>
            <p:nvSpPr>
              <p:cNvPr id="28" name="TextBox 23">
                <a:extLst>
                  <a:ext uri="{FF2B5EF4-FFF2-40B4-BE49-F238E27FC236}">
                    <a16:creationId xmlns:a16="http://schemas.microsoft.com/office/drawing/2014/main" id="{C45EC461-8639-42A8-8B3E-011ABAAD75CD}"/>
                  </a:ext>
                </a:extLst>
              </p:cNvPr>
              <p:cNvSpPr txBox="1"/>
              <p:nvPr/>
            </p:nvSpPr>
            <p:spPr>
              <a:xfrm>
                <a:off x="6488272" y="3837442"/>
                <a:ext cx="159158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FEC630"/>
                    </a:solidFill>
                    <a:latin typeface="Tw Cen MT" panose="020B0602020104020603" pitchFamily="34" charset="0"/>
                  </a:rPr>
                  <a:t>Today</a:t>
                </a:r>
              </a:p>
            </p:txBody>
          </p:sp>
          <p:sp>
            <p:nvSpPr>
              <p:cNvPr id="29" name="TextBox 24">
                <a:extLst>
                  <a:ext uri="{FF2B5EF4-FFF2-40B4-BE49-F238E27FC236}">
                    <a16:creationId xmlns:a16="http://schemas.microsoft.com/office/drawing/2014/main" id="{3DAAB682-D28D-4995-A57C-DE049B40A014}"/>
                  </a:ext>
                </a:extLst>
              </p:cNvPr>
              <p:cNvSpPr txBox="1"/>
              <p:nvPr/>
            </p:nvSpPr>
            <p:spPr>
              <a:xfrm>
                <a:off x="6488272" y="4146827"/>
                <a:ext cx="159158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A6A6A6"/>
                    </a:solidFill>
                    <a:latin typeface="Tw Cen MT" panose="020B0602020104020603" pitchFamily="34" charset="0"/>
                  </a:rPr>
                  <a:t>Where I am now</a:t>
                </a:r>
              </a:p>
            </p:txBody>
          </p:sp>
        </p:grpSp>
        <p:pic>
          <p:nvPicPr>
            <p:cNvPr id="27" name="Picture 26">
              <a:extLst>
                <a:ext uri="{FF2B5EF4-FFF2-40B4-BE49-F238E27FC236}">
                  <a16:creationId xmlns:a16="http://schemas.microsoft.com/office/drawing/2014/main" id="{F2C2A7E6-6B8B-4D12-9EAB-262EA9F67E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5661" y="4170526"/>
              <a:ext cx="907482" cy="907480"/>
            </a:xfrm>
            <a:prstGeom prst="rect">
              <a:avLst/>
            </a:prstGeom>
          </p:spPr>
        </p:pic>
      </p:grpSp>
    </p:spTree>
    <p:extLst>
      <p:ext uri="{BB962C8B-B14F-4D97-AF65-F5344CB8AC3E}">
        <p14:creationId xmlns:p14="http://schemas.microsoft.com/office/powerpoint/2010/main" val="42582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80">
                                          <p:stCondLst>
                                            <p:cond delay="0"/>
                                          </p:stCondLst>
                                        </p:cTn>
                                        <p:tgtEl>
                                          <p:spTgt spid="12"/>
                                        </p:tgtEl>
                                      </p:cBhvr>
                                    </p:animEffect>
                                    <p:anim calcmode="lin" valueType="num">
                                      <p:cBhvr>
                                        <p:cTn id="33"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8" dur="26">
                                          <p:stCondLst>
                                            <p:cond delay="650"/>
                                          </p:stCondLst>
                                        </p:cTn>
                                        <p:tgtEl>
                                          <p:spTgt spid="12"/>
                                        </p:tgtEl>
                                      </p:cBhvr>
                                      <p:to x="100000" y="60000"/>
                                    </p:animScale>
                                    <p:animScale>
                                      <p:cBhvr>
                                        <p:cTn id="39" dur="166" decel="50000">
                                          <p:stCondLst>
                                            <p:cond delay="676"/>
                                          </p:stCondLst>
                                        </p:cTn>
                                        <p:tgtEl>
                                          <p:spTgt spid="12"/>
                                        </p:tgtEl>
                                      </p:cBhvr>
                                      <p:to x="100000" y="100000"/>
                                    </p:animScale>
                                    <p:animScale>
                                      <p:cBhvr>
                                        <p:cTn id="40" dur="26">
                                          <p:stCondLst>
                                            <p:cond delay="1312"/>
                                          </p:stCondLst>
                                        </p:cTn>
                                        <p:tgtEl>
                                          <p:spTgt spid="12"/>
                                        </p:tgtEl>
                                      </p:cBhvr>
                                      <p:to x="100000" y="80000"/>
                                    </p:animScale>
                                    <p:animScale>
                                      <p:cBhvr>
                                        <p:cTn id="41" dur="166" decel="50000">
                                          <p:stCondLst>
                                            <p:cond delay="1338"/>
                                          </p:stCondLst>
                                        </p:cTn>
                                        <p:tgtEl>
                                          <p:spTgt spid="12"/>
                                        </p:tgtEl>
                                      </p:cBhvr>
                                      <p:to x="100000" y="100000"/>
                                    </p:animScale>
                                    <p:animScale>
                                      <p:cBhvr>
                                        <p:cTn id="42" dur="26">
                                          <p:stCondLst>
                                            <p:cond delay="1642"/>
                                          </p:stCondLst>
                                        </p:cTn>
                                        <p:tgtEl>
                                          <p:spTgt spid="12"/>
                                        </p:tgtEl>
                                      </p:cBhvr>
                                      <p:to x="100000" y="90000"/>
                                    </p:animScale>
                                    <p:animScale>
                                      <p:cBhvr>
                                        <p:cTn id="43" dur="166" decel="50000">
                                          <p:stCondLst>
                                            <p:cond delay="1668"/>
                                          </p:stCondLst>
                                        </p:cTn>
                                        <p:tgtEl>
                                          <p:spTgt spid="12"/>
                                        </p:tgtEl>
                                      </p:cBhvr>
                                      <p:to x="100000" y="100000"/>
                                    </p:animScale>
                                    <p:animScale>
                                      <p:cBhvr>
                                        <p:cTn id="44" dur="26">
                                          <p:stCondLst>
                                            <p:cond delay="1808"/>
                                          </p:stCondLst>
                                        </p:cTn>
                                        <p:tgtEl>
                                          <p:spTgt spid="12"/>
                                        </p:tgtEl>
                                      </p:cBhvr>
                                      <p:to x="100000" y="95000"/>
                                    </p:animScale>
                                    <p:animScale>
                                      <p:cBhvr>
                                        <p:cTn id="45"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801098" y="1396289"/>
            <a:ext cx="5277333"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sng" dirty="0">
                <a:latin typeface="+mj-lt"/>
                <a:ea typeface="+mj-ea"/>
                <a:cs typeface="+mj-cs"/>
              </a:rPr>
              <a:t>My Goals</a:t>
            </a:r>
          </a:p>
        </p:txBody>
      </p:sp>
      <p:sp>
        <p:nvSpPr>
          <p:cNvPr id="5" name="TextBox 4">
            <a:extLst>
              <a:ext uri="{FF2B5EF4-FFF2-40B4-BE49-F238E27FC236}">
                <a16:creationId xmlns:a16="http://schemas.microsoft.com/office/drawing/2014/main" id="{6A9EB1F7-2B51-4919-98E0-343E40F820A7}"/>
              </a:ext>
            </a:extLst>
          </p:cNvPr>
          <p:cNvSpPr txBox="1"/>
          <p:nvPr/>
        </p:nvSpPr>
        <p:spPr>
          <a:xfrm>
            <a:off x="805543" y="2871982"/>
            <a:ext cx="4558309" cy="3181684"/>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Pass an Azure Exam</a:t>
            </a:r>
            <a:br>
              <a:rPr lang="en-US" dirty="0"/>
            </a:br>
            <a:endParaRPr lang="en-US" dirty="0"/>
          </a:p>
          <a:p>
            <a:pPr marL="285750" indent="-228600">
              <a:lnSpc>
                <a:spcPct val="90000"/>
              </a:lnSpc>
              <a:spcAft>
                <a:spcPts val="600"/>
              </a:spcAft>
              <a:buFont typeface="Arial" panose="020B0604020202020204" pitchFamily="34" charset="0"/>
              <a:buChar char="•"/>
            </a:pPr>
            <a:r>
              <a:rPr lang="en-US" dirty="0"/>
              <a:t>Pass the Azure Architect Exams</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Speak at Conferences</a:t>
            </a:r>
          </a:p>
          <a:p>
            <a:pPr marL="285750" indent="-228600">
              <a:lnSpc>
                <a:spcPct val="90000"/>
              </a:lnSpc>
              <a:spcAft>
                <a:spcPts val="600"/>
              </a:spcAft>
              <a:buFont typeface="Arial" panose="020B0604020202020204" pitchFamily="34" charset="0"/>
              <a:buChar char="•"/>
            </a:pPr>
            <a:endParaRPr lang="en-US" dirty="0"/>
          </a:p>
        </p:txBody>
      </p:sp>
      <p:sp>
        <p:nvSpPr>
          <p:cNvPr id="55" name="Oval 34">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5005"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36">
            <a:extLst>
              <a:ext uri="{FF2B5EF4-FFF2-40B4-BE49-F238E27FC236}">
                <a16:creationId xmlns:a16="http://schemas.microsoft.com/office/drawing/2014/main" id="{B6114379-CEF2-4927-BEAC-763037C09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9597" y="2815229"/>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C14C23C8-0D86-4D9E-A9C7-76291675C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603" y="1"/>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picture containing drawing, clock&#10;&#10;Description automatically generated">
            <a:extLst>
              <a:ext uri="{FF2B5EF4-FFF2-40B4-BE49-F238E27FC236}">
                <a16:creationId xmlns:a16="http://schemas.microsoft.com/office/drawing/2014/main" id="{60D5D324-7523-48EF-9184-27D7C6A0F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245" y="297192"/>
            <a:ext cx="2353443" cy="2353443"/>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47D5D778-C1C3-4EEB-A209-16F0A1DE7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366" y="3385790"/>
            <a:ext cx="1741359" cy="1741359"/>
          </a:xfrm>
          <a:prstGeom prst="rect">
            <a:avLst/>
          </a:prstGeom>
        </p:spPr>
      </p:pic>
      <p:sp>
        <p:nvSpPr>
          <p:cNvPr id="43" name="Freeform: Shape 42">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32248578-C6EF-47FB-8B88-AD65C2745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3088" y="4197206"/>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27" descr="A picture containing drawing&#10;&#10;Description automatically generated">
            <a:extLst>
              <a:ext uri="{FF2B5EF4-FFF2-40B4-BE49-F238E27FC236}">
                <a16:creationId xmlns:a16="http://schemas.microsoft.com/office/drawing/2014/main" id="{CA86E570-ACCB-4F5B-B0E7-06C1254E1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3347" y="4857750"/>
            <a:ext cx="1825141" cy="1825141"/>
          </a:xfrm>
          <a:prstGeom prst="rect">
            <a:avLst/>
          </a:prstGeom>
        </p:spPr>
      </p:pic>
      <p:sp>
        <p:nvSpPr>
          <p:cNvPr id="14" name="Footer Placeholder 1">
            <a:extLst>
              <a:ext uri="{FF2B5EF4-FFF2-40B4-BE49-F238E27FC236}">
                <a16:creationId xmlns:a16="http://schemas.microsoft.com/office/drawing/2014/main" id="{89C92E91-B54C-42E7-8E8C-C86185EFE8E2}"/>
              </a:ext>
            </a:extLst>
          </p:cNvPr>
          <p:cNvSpPr>
            <a:spLocks noGrp="1"/>
          </p:cNvSpPr>
          <p:nvPr>
            <p:ph type="ftr" sz="quarter" idx="11"/>
          </p:nvPr>
        </p:nvSpPr>
        <p:spPr>
          <a:xfrm>
            <a:off x="4038600" y="6356350"/>
            <a:ext cx="4114800" cy="365125"/>
          </a:xfrm>
        </p:spPr>
        <p:txBody>
          <a:bodyPr/>
          <a:lstStyle/>
          <a:p>
            <a:r>
              <a:rPr lang="de-DE" b="1" dirty="0"/>
              <a:t>@gregor_suttie</a:t>
            </a:r>
          </a:p>
        </p:txBody>
      </p:sp>
    </p:spTree>
    <p:extLst>
      <p:ext uri="{BB962C8B-B14F-4D97-AF65-F5344CB8AC3E}">
        <p14:creationId xmlns:p14="http://schemas.microsoft.com/office/powerpoint/2010/main" val="298807813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Community Resources</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5" name="TextBox 4">
            <a:extLst>
              <a:ext uri="{FF2B5EF4-FFF2-40B4-BE49-F238E27FC236}">
                <a16:creationId xmlns:a16="http://schemas.microsoft.com/office/drawing/2014/main" id="{6A9EB1F7-2B51-4919-98E0-343E40F820A7}"/>
              </a:ext>
            </a:extLst>
          </p:cNvPr>
          <p:cNvSpPr txBox="1"/>
          <p:nvPr/>
        </p:nvSpPr>
        <p:spPr>
          <a:xfrm>
            <a:off x="586670" y="2217386"/>
            <a:ext cx="5125155" cy="2308324"/>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sz="2400" b="1" dirty="0"/>
              <a:t>Azure Blog’s / </a:t>
            </a:r>
            <a:r>
              <a:rPr lang="en-GB" sz="2400" b="1"/>
              <a:t>Study Guides</a:t>
            </a:r>
            <a:br>
              <a:rPr lang="en-GB" sz="2400" b="1" dirty="0"/>
            </a:br>
            <a:endParaRPr lang="en-GB" sz="2400" b="1" dirty="0"/>
          </a:p>
          <a:p>
            <a:pPr marL="285750" indent="-285750">
              <a:buFont typeface="Arial" panose="020B0604020202020204" pitchFamily="34" charset="0"/>
              <a:buChar char="•"/>
            </a:pPr>
            <a:r>
              <a:rPr lang="en-GB" sz="2400" b="1" dirty="0"/>
              <a:t>YouTube</a:t>
            </a:r>
            <a:br>
              <a:rPr lang="en-GB" sz="2400" b="1" dirty="0"/>
            </a:br>
            <a:endParaRPr lang="en-GB" sz="2400" b="1" dirty="0"/>
          </a:p>
          <a:p>
            <a:pPr marL="285750" indent="-285750">
              <a:buFont typeface="Arial" panose="020B0604020202020204" pitchFamily="34" charset="0"/>
              <a:buChar char="•"/>
            </a:pPr>
            <a:r>
              <a:rPr lang="en-GB" sz="2400" b="1" dirty="0"/>
              <a:t>User Groups &amp; Virtual Conferences</a:t>
            </a:r>
            <a:br>
              <a:rPr lang="en-GB" sz="2400" b="1" dirty="0"/>
            </a:br>
            <a:endParaRPr lang="en-GB" sz="2400" b="1" dirty="0"/>
          </a:p>
        </p:txBody>
      </p:sp>
      <p:sp>
        <p:nvSpPr>
          <p:cNvPr id="6" name="TextBox 5">
            <a:extLst>
              <a:ext uri="{FF2B5EF4-FFF2-40B4-BE49-F238E27FC236}">
                <a16:creationId xmlns:a16="http://schemas.microsoft.com/office/drawing/2014/main" id="{645147DD-8637-4B9B-9C4D-EF6C9F262D29}"/>
              </a:ext>
            </a:extLst>
          </p:cNvPr>
          <p:cNvSpPr txBox="1"/>
          <p:nvPr/>
        </p:nvSpPr>
        <p:spPr>
          <a:xfrm>
            <a:off x="6096000" y="2217386"/>
            <a:ext cx="5125155" cy="2215991"/>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sz="2400" b="1" dirty="0"/>
              <a:t>GitHub Resources</a:t>
            </a:r>
            <a:br>
              <a:rPr lang="en-GB" sz="2400" b="1" dirty="0"/>
            </a:br>
            <a:endParaRPr lang="en-GB" sz="2400" b="1" dirty="0"/>
          </a:p>
          <a:p>
            <a:pPr marL="285750" indent="-285750">
              <a:buFont typeface="Arial" panose="020B0604020202020204" pitchFamily="34" charset="0"/>
              <a:buChar char="•"/>
            </a:pPr>
            <a:r>
              <a:rPr lang="en-GB" sz="2400" b="1" dirty="0"/>
              <a:t>CloudFamily.info #</a:t>
            </a:r>
            <a:r>
              <a:rPr lang="en-GB" sz="2400" b="1" dirty="0" err="1"/>
              <a:t>cloudfamily</a:t>
            </a:r>
            <a:br>
              <a:rPr lang="en-GB" sz="2400" b="1" dirty="0"/>
            </a:br>
            <a:endParaRPr lang="en-GB" sz="2400" b="1" dirty="0"/>
          </a:p>
          <a:p>
            <a:pPr marL="285750" indent="-285750">
              <a:buFont typeface="Arial" panose="020B0604020202020204" pitchFamily="34" charset="0"/>
              <a:buChar char="•"/>
            </a:pPr>
            <a:r>
              <a:rPr lang="en-GB" sz="2400" b="1" dirty="0"/>
              <a:t>Community #</a:t>
            </a:r>
            <a:r>
              <a:rPr lang="en-GB" sz="2400" b="1" dirty="0" err="1"/>
              <a:t>azurefamily</a:t>
            </a:r>
            <a:br>
              <a:rPr lang="en-GB" b="1" dirty="0"/>
            </a:br>
            <a:endParaRPr lang="en-GB" b="1" dirty="0"/>
          </a:p>
        </p:txBody>
      </p:sp>
    </p:spTree>
    <p:extLst>
      <p:ext uri="{BB962C8B-B14F-4D97-AF65-F5344CB8AC3E}">
        <p14:creationId xmlns:p14="http://schemas.microsoft.com/office/powerpoint/2010/main" val="1487754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2705725"/>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Demo Time</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Tree>
    <p:extLst>
      <p:ext uri="{BB962C8B-B14F-4D97-AF65-F5344CB8AC3E}">
        <p14:creationId xmlns:p14="http://schemas.microsoft.com/office/powerpoint/2010/main" val="403227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Key Takeaways</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5125155" cy="2215991"/>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sz="2400" b="1" dirty="0"/>
              <a:t>Start Today</a:t>
            </a:r>
            <a:br>
              <a:rPr lang="en-GB" sz="2400" b="1" dirty="0"/>
            </a:br>
            <a:endParaRPr lang="en-GB" sz="2400" b="1" dirty="0"/>
          </a:p>
          <a:p>
            <a:pPr marL="285750" indent="-285750">
              <a:buFont typeface="Arial" panose="020B0604020202020204" pitchFamily="34" charset="0"/>
              <a:buChar char="•"/>
            </a:pPr>
            <a:r>
              <a:rPr lang="en-GB" sz="2400" b="1" dirty="0"/>
              <a:t>Set yourself some goals</a:t>
            </a:r>
            <a:br>
              <a:rPr lang="en-GB" sz="2400" b="1" dirty="0"/>
            </a:br>
            <a:endParaRPr lang="en-GB" sz="2400" b="1" dirty="0"/>
          </a:p>
          <a:p>
            <a:pPr marL="285750" indent="-285750">
              <a:buFont typeface="Arial" panose="020B0604020202020204" pitchFamily="34" charset="0"/>
              <a:buChar char="•"/>
            </a:pPr>
            <a:r>
              <a:rPr lang="en-GB" sz="2400" b="1" dirty="0"/>
              <a:t>Failures will occur</a:t>
            </a:r>
            <a:br>
              <a:rPr lang="en-GB" b="1" dirty="0"/>
            </a:br>
            <a:endParaRPr lang="en-GB" b="1" dirty="0"/>
          </a:p>
        </p:txBody>
      </p:sp>
      <p:sp>
        <p:nvSpPr>
          <p:cNvPr id="6" name="TextBox 5">
            <a:extLst>
              <a:ext uri="{FF2B5EF4-FFF2-40B4-BE49-F238E27FC236}">
                <a16:creationId xmlns:a16="http://schemas.microsoft.com/office/drawing/2014/main" id="{645147DD-8637-4B9B-9C4D-EF6C9F262D29}"/>
              </a:ext>
            </a:extLst>
          </p:cNvPr>
          <p:cNvSpPr txBox="1"/>
          <p:nvPr/>
        </p:nvSpPr>
        <p:spPr>
          <a:xfrm>
            <a:off x="5085645" y="2222150"/>
            <a:ext cx="5125155" cy="2215991"/>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sz="2400" b="1" dirty="0"/>
              <a:t>Learn new skills</a:t>
            </a:r>
            <a:br>
              <a:rPr lang="en-GB" sz="2400" b="1" dirty="0"/>
            </a:br>
            <a:endParaRPr lang="en-GB" sz="2400" b="1" dirty="0"/>
          </a:p>
          <a:p>
            <a:pPr marL="285750" indent="-285750">
              <a:buFont typeface="Arial" panose="020B0604020202020204" pitchFamily="34" charset="0"/>
              <a:buChar char="•"/>
            </a:pPr>
            <a:r>
              <a:rPr lang="en-GB" sz="2400" b="1" dirty="0"/>
              <a:t>New opportunities will occur</a:t>
            </a:r>
            <a:br>
              <a:rPr lang="en-GB" sz="2400" b="1" dirty="0"/>
            </a:br>
            <a:endParaRPr lang="en-GB" sz="2400" b="1" dirty="0"/>
          </a:p>
          <a:p>
            <a:pPr marL="285750" indent="-285750">
              <a:buFont typeface="Arial" panose="020B0604020202020204" pitchFamily="34" charset="0"/>
              <a:buChar char="•"/>
            </a:pPr>
            <a:r>
              <a:rPr lang="en-GB" sz="2400" b="1" dirty="0"/>
              <a:t>Give back to the Community</a:t>
            </a:r>
            <a:br>
              <a:rPr lang="en-GB" b="1" dirty="0"/>
            </a:br>
            <a:endParaRPr lang="en-GB" b="1" dirty="0"/>
          </a:p>
        </p:txBody>
      </p:sp>
    </p:spTree>
    <p:extLst>
      <p:ext uri="{BB962C8B-B14F-4D97-AF65-F5344CB8AC3E}">
        <p14:creationId xmlns:p14="http://schemas.microsoft.com/office/powerpoint/2010/main" val="215410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68DCC4B-2DE0-461A-BB3C-A9A0210BF679}"/>
              </a:ext>
            </a:extLst>
          </p:cNvPr>
          <p:cNvSpPr txBox="1"/>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u="sng" kern="1200" dirty="0">
                <a:solidFill>
                  <a:schemeClr val="tx1"/>
                </a:solidFill>
                <a:latin typeface="+mj-lt"/>
                <a:ea typeface="+mj-ea"/>
                <a:cs typeface="+mj-cs"/>
              </a:rPr>
              <a:t>Azure Exams</a:t>
            </a:r>
          </a:p>
        </p:txBody>
      </p:sp>
      <p:sp>
        <p:nvSpPr>
          <p:cNvPr id="5" name="TextBox 4">
            <a:extLst>
              <a:ext uri="{FF2B5EF4-FFF2-40B4-BE49-F238E27FC236}">
                <a16:creationId xmlns:a16="http://schemas.microsoft.com/office/drawing/2014/main" id="{6A9EB1F7-2B51-4919-98E0-343E40F820A7}"/>
              </a:ext>
            </a:extLst>
          </p:cNvPr>
          <p:cNvSpPr txBox="1"/>
          <p:nvPr/>
        </p:nvSpPr>
        <p:spPr>
          <a:xfrm>
            <a:off x="643468" y="2638043"/>
            <a:ext cx="3363974"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1" dirty="0"/>
              <a:t>Azure Fundamentals</a:t>
            </a:r>
            <a:br>
              <a:rPr lang="en-US" sz="2000" b="1" dirty="0"/>
            </a:br>
            <a:endParaRPr lang="en-US" sz="2000" b="1" dirty="0"/>
          </a:p>
          <a:p>
            <a:pPr marL="285750" indent="-228600">
              <a:lnSpc>
                <a:spcPct val="90000"/>
              </a:lnSpc>
              <a:spcAft>
                <a:spcPts val="600"/>
              </a:spcAft>
              <a:buFont typeface="Arial" panose="020B0604020202020204" pitchFamily="34" charset="0"/>
              <a:buChar char="•"/>
            </a:pPr>
            <a:r>
              <a:rPr lang="en-US" sz="2000" b="1" dirty="0"/>
              <a:t>Data Engineer</a:t>
            </a:r>
            <a:br>
              <a:rPr lang="en-US" sz="2000" b="1" dirty="0"/>
            </a:br>
            <a:endParaRPr lang="en-US" sz="2000" b="1" dirty="0"/>
          </a:p>
          <a:p>
            <a:pPr marL="285750" indent="-228600">
              <a:lnSpc>
                <a:spcPct val="90000"/>
              </a:lnSpc>
              <a:spcAft>
                <a:spcPts val="600"/>
              </a:spcAft>
              <a:buFont typeface="Arial" panose="020B0604020202020204" pitchFamily="34" charset="0"/>
              <a:buChar char="•"/>
            </a:pPr>
            <a:r>
              <a:rPr lang="en-US" sz="2000" b="1" dirty="0"/>
              <a:t>Solutions Architect</a:t>
            </a:r>
            <a:br>
              <a:rPr lang="en-US" sz="2000" b="1" dirty="0"/>
            </a:br>
            <a:endParaRPr lang="en-US" sz="2000" b="1" dirty="0"/>
          </a:p>
          <a:p>
            <a:pPr marL="285750" indent="-228600">
              <a:lnSpc>
                <a:spcPct val="90000"/>
              </a:lnSpc>
              <a:spcAft>
                <a:spcPts val="600"/>
              </a:spcAft>
              <a:buFont typeface="Arial" panose="020B0604020202020204" pitchFamily="34" charset="0"/>
              <a:buChar char="•"/>
            </a:pPr>
            <a:r>
              <a:rPr lang="en-US" sz="2000" b="1" dirty="0"/>
              <a:t>Azure Administrator</a:t>
            </a:r>
          </a:p>
          <a:p>
            <a:pPr marL="285750" indent="-228600">
              <a:lnSpc>
                <a:spcPct val="90000"/>
              </a:lnSpc>
              <a:spcAft>
                <a:spcPts val="600"/>
              </a:spcAft>
              <a:buFont typeface="Arial" panose="020B0604020202020204" pitchFamily="34" charset="0"/>
              <a:buChar char="•"/>
            </a:pPr>
            <a:endParaRPr lang="en-US" sz="2000" b="1" dirty="0"/>
          </a:p>
          <a:p>
            <a:pPr marL="285750" indent="-228600">
              <a:lnSpc>
                <a:spcPct val="90000"/>
              </a:lnSpc>
              <a:spcAft>
                <a:spcPts val="600"/>
              </a:spcAft>
              <a:buFont typeface="Arial" panose="020B0604020202020204" pitchFamily="34" charset="0"/>
              <a:buChar char="•"/>
            </a:pPr>
            <a:r>
              <a:rPr lang="en-US" sz="2000" b="1" dirty="0"/>
              <a:t>Any many more…</a:t>
            </a:r>
          </a:p>
        </p:txBody>
      </p:sp>
      <p:pic>
        <p:nvPicPr>
          <p:cNvPr id="6" name="Picture 5" descr="A picture containing screenshot&#10;&#10;Description automatically generated">
            <a:extLst>
              <a:ext uri="{FF2B5EF4-FFF2-40B4-BE49-F238E27FC236}">
                <a16:creationId xmlns:a16="http://schemas.microsoft.com/office/drawing/2014/main" id="{D0AEC629-4FC7-492D-8E57-DA50E0550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801" y="2121854"/>
            <a:ext cx="7440720" cy="2685096"/>
          </a:xfrm>
          <a:prstGeom prst="rect">
            <a:avLst/>
          </a:prstGeom>
        </p:spPr>
      </p:pic>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a:solidFill>
                  <a:schemeClr val="tx1">
                    <a:tint val="75000"/>
                  </a:schemeClr>
                </a:solidFill>
                <a:latin typeface="+mn-lt"/>
                <a:ea typeface="+mn-ea"/>
                <a:cs typeface="+mn-cs"/>
              </a:rPr>
              <a:t>@gregor_suttie</a:t>
            </a:r>
          </a:p>
        </p:txBody>
      </p:sp>
      <p:sp>
        <p:nvSpPr>
          <p:cNvPr id="4" name="Rectangle 3">
            <a:extLst>
              <a:ext uri="{FF2B5EF4-FFF2-40B4-BE49-F238E27FC236}">
                <a16:creationId xmlns:a16="http://schemas.microsoft.com/office/drawing/2014/main" id="{92FB6AC8-1F46-4EA4-91F8-36705CF57F30}"/>
              </a:ext>
            </a:extLst>
          </p:cNvPr>
          <p:cNvSpPr/>
          <p:nvPr/>
        </p:nvSpPr>
        <p:spPr>
          <a:xfrm>
            <a:off x="4650910" y="1046653"/>
            <a:ext cx="7397750" cy="369332"/>
          </a:xfrm>
          <a:prstGeom prst="rect">
            <a:avLst/>
          </a:prstGeom>
        </p:spPr>
        <p:txBody>
          <a:bodyPr wrap="square">
            <a:spAutoFit/>
          </a:bodyPr>
          <a:lstStyle/>
          <a:p>
            <a:r>
              <a:rPr lang="en-GB" dirty="0">
                <a:hlinkClick r:id="rId4"/>
              </a:rPr>
              <a:t>https://docs.microsoft.com/en-us/learn/certifications/browse/?term=azure</a:t>
            </a:r>
            <a:endParaRPr lang="en-GB" dirty="0"/>
          </a:p>
        </p:txBody>
      </p:sp>
    </p:spTree>
    <p:extLst>
      <p:ext uri="{BB962C8B-B14F-4D97-AF65-F5344CB8AC3E}">
        <p14:creationId xmlns:p14="http://schemas.microsoft.com/office/powerpoint/2010/main" val="30861902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112889" y="2028616"/>
            <a:ext cx="12192000" cy="2800767"/>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What Questions </a:t>
            </a:r>
            <a:br>
              <a:rPr lang="en-US" sz="8800" dirty="0">
                <a:solidFill>
                  <a:srgbClr val="FF5969"/>
                </a:solidFill>
                <a:latin typeface="Tw Cen MT" panose="020B0602020104020603" pitchFamily="34" charset="0"/>
              </a:rPr>
            </a:br>
            <a:r>
              <a:rPr lang="en-US" sz="8800" dirty="0">
                <a:solidFill>
                  <a:srgbClr val="FF5969"/>
                </a:solidFill>
                <a:latin typeface="Tw Cen MT" panose="020B0602020104020603" pitchFamily="34" charset="0"/>
              </a:rPr>
              <a:t>do you have?</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Tree>
    <p:extLst>
      <p:ext uri="{BB962C8B-B14F-4D97-AF65-F5344CB8AC3E}">
        <p14:creationId xmlns:p14="http://schemas.microsoft.com/office/powerpoint/2010/main" val="306589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68DCC4B-2DE0-461A-BB3C-A9A0210BF679}"/>
              </a:ext>
            </a:extLst>
          </p:cNvPr>
          <p:cNvSpPr txBox="1"/>
          <p:nvPr/>
        </p:nvSpPr>
        <p:spPr>
          <a:xfrm>
            <a:off x="838200" y="963877"/>
            <a:ext cx="3494362" cy="493024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400" dirty="0">
                <a:solidFill>
                  <a:srgbClr val="FF5969"/>
                </a:solidFill>
                <a:latin typeface="Tw Cen MT" panose="020B0602020104020603" pitchFamily="34" charset="0"/>
              </a:rPr>
              <a:t>Contact</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D9DAB0D-AA0F-47EB-9AAB-918E2B6BC574}"/>
              </a:ext>
            </a:extLst>
          </p:cNvPr>
          <p:cNvGrpSpPr/>
          <p:nvPr/>
        </p:nvGrpSpPr>
        <p:grpSpPr>
          <a:xfrm>
            <a:off x="4995384" y="1353344"/>
            <a:ext cx="6358416" cy="4930246"/>
            <a:chOff x="4995383" y="963877"/>
            <a:chExt cx="6358416" cy="4930246"/>
          </a:xfrm>
        </p:grpSpPr>
        <p:sp>
          <p:nvSpPr>
            <p:cNvPr id="3" name="TextBox 2">
              <a:extLst>
                <a:ext uri="{FF2B5EF4-FFF2-40B4-BE49-F238E27FC236}">
                  <a16:creationId xmlns:a16="http://schemas.microsoft.com/office/drawing/2014/main" id="{37FA1883-64FE-4FDC-A795-A95DB5BEEFF4}"/>
                </a:ext>
              </a:extLst>
            </p:cNvPr>
            <p:cNvSpPr txBox="1"/>
            <p:nvPr/>
          </p:nvSpPr>
          <p:spPr>
            <a:xfrm>
              <a:off x="5536850" y="963877"/>
              <a:ext cx="5816949" cy="4930246"/>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p>
              <a:pPr>
                <a:lnSpc>
                  <a:spcPct val="90000"/>
                </a:lnSpc>
                <a:spcAft>
                  <a:spcPts val="600"/>
                </a:spcAft>
              </a:pPr>
              <a:r>
                <a:rPr lang="en-US" sz="2400" b="1" dirty="0"/>
                <a:t>Twitter: @gregor_suttie</a:t>
              </a:r>
              <a:br>
                <a:rPr lang="en-US" sz="2400" b="1" dirty="0"/>
              </a:br>
              <a:endParaRPr lang="en-US" sz="2400" b="1" dirty="0"/>
            </a:p>
            <a:p>
              <a:pPr>
                <a:lnSpc>
                  <a:spcPct val="90000"/>
                </a:lnSpc>
                <a:spcAft>
                  <a:spcPts val="600"/>
                </a:spcAft>
              </a:pPr>
              <a:r>
                <a:rPr lang="en-US" sz="2400" b="1" dirty="0"/>
                <a:t>LinkedIn: </a:t>
              </a:r>
              <a:r>
                <a:rPr lang="en-US" sz="2400" b="1" dirty="0">
                  <a:hlinkClick r:id="rId2"/>
                </a:rPr>
                <a:t>https://bit.ly/2xWRYCH</a:t>
              </a:r>
              <a:endParaRPr lang="en-US" sz="2400" b="1" dirty="0"/>
            </a:p>
            <a:p>
              <a:pPr>
                <a:lnSpc>
                  <a:spcPct val="90000"/>
                </a:lnSpc>
                <a:spcAft>
                  <a:spcPts val="600"/>
                </a:spcAft>
              </a:pPr>
              <a:br>
                <a:rPr lang="en-US" sz="2400" b="1" dirty="0"/>
              </a:br>
              <a:r>
                <a:rPr lang="en-US" sz="2400" b="1" dirty="0"/>
                <a:t>Blog: </a:t>
              </a:r>
              <a:r>
                <a:rPr lang="en-GB" sz="2400" b="1" dirty="0">
                  <a:hlinkClick r:id="rId3"/>
                </a:rPr>
                <a:t>https://gregorsuttie.com/</a:t>
              </a:r>
              <a:br>
                <a:rPr lang="en-US" sz="2400" b="1" dirty="0"/>
              </a:br>
              <a:endParaRPr lang="en-US" sz="2400" b="1" dirty="0"/>
            </a:p>
            <a:p>
              <a:pPr marL="57150">
                <a:lnSpc>
                  <a:spcPct val="90000"/>
                </a:lnSpc>
                <a:spcAft>
                  <a:spcPts val="600"/>
                </a:spcAft>
              </a:pPr>
              <a:r>
                <a:rPr lang="en-US" sz="2400" b="1" dirty="0"/>
                <a:t>CloudFamily: </a:t>
              </a:r>
              <a:r>
                <a:rPr lang="en-GB" sz="2400" b="1" dirty="0">
                  <a:hlinkClick r:id="rId4"/>
                </a:rPr>
                <a:t>https://cloudfamily.info/</a:t>
              </a:r>
              <a:br>
                <a:rPr lang="en-US" sz="2400" b="1" dirty="0"/>
              </a:br>
              <a:endParaRPr lang="en-US" sz="2400" b="1" dirty="0"/>
            </a:p>
            <a:p>
              <a:pPr marL="57150">
                <a:lnSpc>
                  <a:spcPct val="90000"/>
                </a:lnSpc>
                <a:spcAft>
                  <a:spcPts val="600"/>
                </a:spcAft>
              </a:pPr>
              <a:endParaRPr lang="en-US" sz="2400" b="1" dirty="0"/>
            </a:p>
          </p:txBody>
        </p:sp>
        <p:sp>
          <p:nvSpPr>
            <p:cNvPr id="7" name="Oval 6">
              <a:extLst>
                <a:ext uri="{FF2B5EF4-FFF2-40B4-BE49-F238E27FC236}">
                  <a16:creationId xmlns:a16="http://schemas.microsoft.com/office/drawing/2014/main" id="{98388487-DCBC-49D1-9CB6-02E16A1BAFAC}"/>
                </a:ext>
              </a:extLst>
            </p:cNvPr>
            <p:cNvSpPr/>
            <p:nvPr/>
          </p:nvSpPr>
          <p:spPr>
            <a:xfrm>
              <a:off x="4995383" y="1713637"/>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7D7EA25-92D6-4894-A531-3C30E1CCCA4F}"/>
                </a:ext>
              </a:extLst>
            </p:cNvPr>
            <p:cNvSpPr/>
            <p:nvPr/>
          </p:nvSpPr>
          <p:spPr>
            <a:xfrm>
              <a:off x="5021966" y="2499024"/>
              <a:ext cx="451824" cy="451824"/>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E4525EB-BF74-4443-9D8A-7CA27EB38AE5}"/>
                </a:ext>
              </a:extLst>
            </p:cNvPr>
            <p:cNvSpPr/>
            <p:nvPr/>
          </p:nvSpPr>
          <p:spPr>
            <a:xfrm>
              <a:off x="5008675" y="3203088"/>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CFBF5B4-E027-4E08-9C4F-BE56A4AD14B1}"/>
                </a:ext>
              </a:extLst>
            </p:cNvPr>
            <p:cNvSpPr/>
            <p:nvPr/>
          </p:nvSpPr>
          <p:spPr>
            <a:xfrm>
              <a:off x="4995383" y="3914219"/>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353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42996" y="1338291"/>
            <a:ext cx="7278915" cy="190821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11800" dirty="0">
                <a:solidFill>
                  <a:srgbClr val="FF5969"/>
                </a:solidFill>
                <a:latin typeface="Tw Cen MT" panose="020B0602020104020603" pitchFamily="34" charset="0"/>
              </a:rPr>
              <a:t>Top 5</a:t>
            </a:r>
          </a:p>
        </p:txBody>
      </p:sp>
      <p:grpSp>
        <p:nvGrpSpPr>
          <p:cNvPr id="51" name="Group 50">
            <a:extLst>
              <a:ext uri="{FF2B5EF4-FFF2-40B4-BE49-F238E27FC236}">
                <a16:creationId xmlns:a16="http://schemas.microsoft.com/office/drawing/2014/main" id="{312CB825-EAFB-4901-8C7E-D5477E0D31C8}"/>
              </a:ext>
            </a:extLst>
          </p:cNvPr>
          <p:cNvGrpSpPr/>
          <p:nvPr/>
        </p:nvGrpSpPr>
        <p:grpSpPr>
          <a:xfrm>
            <a:off x="5556262" y="4639716"/>
            <a:ext cx="4140553" cy="451824"/>
            <a:chOff x="4679586" y="878988"/>
            <a:chExt cx="1745757" cy="190500"/>
          </a:xfrm>
        </p:grpSpPr>
        <p:sp>
          <p:nvSpPr>
            <p:cNvPr id="52" name="Oval 51">
              <a:extLst>
                <a:ext uri="{FF2B5EF4-FFF2-40B4-BE49-F238E27FC236}">
                  <a16:creationId xmlns:a16="http://schemas.microsoft.com/office/drawing/2014/main" id="{A88C5CD2-8D88-4E1A-968C-C3E256B4316C}"/>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9CA212B-3524-454E-9129-17FD0E8983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487D07D-4424-43AA-9CF5-4A04A38B6C2D}"/>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1E021E3-C26E-4AB9-81EB-239E3D1BBAB2}"/>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5AD4D6E-2D38-486B-8F61-738D1E4773C2}"/>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88F111D-10A0-4CCB-B20B-B33508AA6193}"/>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4F202974-31A3-4642-B671-F0DBBB7B4663}"/>
              </a:ext>
            </a:extLst>
          </p:cNvPr>
          <p:cNvSpPr txBox="1"/>
          <p:nvPr/>
        </p:nvSpPr>
        <p:spPr>
          <a:xfrm>
            <a:off x="3987082" y="3010736"/>
            <a:ext cx="7278915" cy="7232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4100" dirty="0">
                <a:solidFill>
                  <a:srgbClr val="52CBBE"/>
                </a:solidFill>
                <a:latin typeface="Tw Cen MT" panose="020B0602020104020603" pitchFamily="34" charset="0"/>
              </a:rPr>
              <a:t>Azure Learning Resources</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Footer Placeholder 1">
            <a:extLst>
              <a:ext uri="{FF2B5EF4-FFF2-40B4-BE49-F238E27FC236}">
                <a16:creationId xmlns:a16="http://schemas.microsoft.com/office/drawing/2014/main" id="{C19F7EE5-2EC2-49AA-89F8-7D5FD934B32E}"/>
              </a:ext>
            </a:extLst>
          </p:cNvPr>
          <p:cNvSpPr>
            <a:spLocks noGrp="1"/>
          </p:cNvSpPr>
          <p:nvPr>
            <p:ph type="ftr" sz="quarter" idx="11"/>
          </p:nvPr>
        </p:nvSpPr>
        <p:spPr>
          <a:xfrm>
            <a:off x="4038600" y="6356350"/>
            <a:ext cx="4114800" cy="365125"/>
          </a:xfrm>
        </p:spPr>
        <p:txBody>
          <a:bodyPr/>
          <a:lstStyle/>
          <a:p>
            <a:r>
              <a:rPr lang="de-DE" dirty="0"/>
              <a:t>@gregor_suttie</a:t>
            </a:r>
          </a:p>
        </p:txBody>
      </p:sp>
    </p:spTree>
    <p:extLst>
      <p:ext uri="{BB962C8B-B14F-4D97-AF65-F5344CB8AC3E}">
        <p14:creationId xmlns:p14="http://schemas.microsoft.com/office/powerpoint/2010/main" val="23844179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5</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44" name="Group 43">
            <a:extLst>
              <a:ext uri="{FF2B5EF4-FFF2-40B4-BE49-F238E27FC236}">
                <a16:creationId xmlns:a16="http://schemas.microsoft.com/office/drawing/2014/main" id="{60165DEC-9E85-4CE1-B5D6-A3A2A1178D8F}"/>
              </a:ext>
            </a:extLst>
          </p:cNvPr>
          <p:cNvGrpSpPr/>
          <p:nvPr/>
        </p:nvGrpSpPr>
        <p:grpSpPr>
          <a:xfrm>
            <a:off x="3364679" y="3220384"/>
            <a:ext cx="8345355" cy="1904530"/>
            <a:chOff x="2518700" y="3665671"/>
            <a:chExt cx="8345355" cy="1904530"/>
          </a:xfrm>
        </p:grpSpPr>
        <p:sp>
          <p:nvSpPr>
            <p:cNvPr id="45" name="TextBox 44">
              <a:extLst>
                <a:ext uri="{FF2B5EF4-FFF2-40B4-BE49-F238E27FC236}">
                  <a16:creationId xmlns:a16="http://schemas.microsoft.com/office/drawing/2014/main" id="{95FA6FDD-D7EE-4401-81F8-30CFA3EEB94D}"/>
                </a:ext>
              </a:extLst>
            </p:cNvPr>
            <p:cNvSpPr txBox="1"/>
            <p:nvPr/>
          </p:nvSpPr>
          <p:spPr>
            <a:xfrm>
              <a:off x="2518700" y="3665671"/>
              <a:ext cx="8345355"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200" dirty="0">
                  <a:solidFill>
                    <a:srgbClr val="03A1A4"/>
                  </a:solidFill>
                  <a:latin typeface="Tw Cen MT" panose="020B0602020104020603" pitchFamily="34" charset="0"/>
                </a:rPr>
                <a:t>Azure Top 5 Learning Resources</a:t>
              </a:r>
            </a:p>
          </p:txBody>
        </p:sp>
        <p:sp>
          <p:nvSpPr>
            <p:cNvPr id="48" name="TextBox 47">
              <a:extLst>
                <a:ext uri="{FF2B5EF4-FFF2-40B4-BE49-F238E27FC236}">
                  <a16:creationId xmlns:a16="http://schemas.microsoft.com/office/drawing/2014/main" id="{E5014F27-E438-4F6B-8153-45BA397F7EB4}"/>
                </a:ext>
              </a:extLst>
            </p:cNvPr>
            <p:cNvSpPr txBox="1"/>
            <p:nvPr/>
          </p:nvSpPr>
          <p:spPr>
            <a:xfrm>
              <a:off x="2795389" y="5200869"/>
              <a:ext cx="6791601" cy="369332"/>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grpSp>
      <p:sp>
        <p:nvSpPr>
          <p:cNvPr id="2" name="Footer Placeholder 1">
            <a:extLst>
              <a:ext uri="{FF2B5EF4-FFF2-40B4-BE49-F238E27FC236}">
                <a16:creationId xmlns:a16="http://schemas.microsoft.com/office/drawing/2014/main" id="{AD4BFDF1-71DD-4FB2-A5C2-EBB592E139C7}"/>
              </a:ext>
            </a:extLst>
          </p:cNvPr>
          <p:cNvSpPr>
            <a:spLocks noGrp="1"/>
          </p:cNvSpPr>
          <p:nvPr>
            <p:ph type="ftr" sz="quarter" idx="11"/>
          </p:nvPr>
        </p:nvSpPr>
        <p:spPr/>
        <p:txBody>
          <a:bodyPr/>
          <a:lstStyle/>
          <a:p>
            <a:r>
              <a:rPr lang="de-DE" dirty="0"/>
              <a:t>@gregor_suttie</a:t>
            </a:r>
          </a:p>
        </p:txBody>
      </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95" name="TextBox 94">
            <a:extLst>
              <a:ext uri="{FF2B5EF4-FFF2-40B4-BE49-F238E27FC236}">
                <a16:creationId xmlns:a16="http://schemas.microsoft.com/office/drawing/2014/main" id="{5F12DE7B-A01B-42A8-9DC5-E6A3AAAD81A0}"/>
              </a:ext>
            </a:extLst>
          </p:cNvPr>
          <p:cNvSpPr txBox="1"/>
          <p:nvPr/>
        </p:nvSpPr>
        <p:spPr>
          <a:xfrm>
            <a:off x="3505264" y="769828"/>
            <a:ext cx="5963728"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600" dirty="0"/>
              <a:t>Community Content</a:t>
            </a:r>
            <a:endParaRPr lang="en-GB" sz="3600" dirty="0"/>
          </a:p>
        </p:txBody>
      </p:sp>
      <p:sp>
        <p:nvSpPr>
          <p:cNvPr id="111" name="TextBox 110">
            <a:extLst>
              <a:ext uri="{FF2B5EF4-FFF2-40B4-BE49-F238E27FC236}">
                <a16:creationId xmlns:a16="http://schemas.microsoft.com/office/drawing/2014/main" id="{53E735D6-3DD9-44FE-B0E9-5E63F9EC3387}"/>
              </a:ext>
            </a:extLst>
          </p:cNvPr>
          <p:cNvSpPr txBox="1"/>
          <p:nvPr/>
        </p:nvSpPr>
        <p:spPr>
          <a:xfrm>
            <a:off x="2312006" y="2546775"/>
            <a:ext cx="9295794" cy="2585323"/>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dirty="0"/>
              <a:t>Azure Citadel - </a:t>
            </a:r>
            <a:r>
              <a:rPr lang="en-GB" dirty="0">
                <a:hlinkClick r:id="rId3"/>
              </a:rPr>
              <a:t>https://azurecitadel.com/</a:t>
            </a:r>
            <a:endParaRPr lang="en-GB" dirty="0"/>
          </a:p>
          <a:p>
            <a:pPr marL="285750" indent="-285750">
              <a:buFont typeface="Arial" panose="020B0604020202020204" pitchFamily="34" charset="0"/>
              <a:buChar char="•"/>
            </a:pPr>
            <a:r>
              <a:rPr lang="en-GB" dirty="0"/>
              <a:t>Visual Studio Dev Essentials - </a:t>
            </a:r>
            <a:r>
              <a:rPr lang="en-GB" dirty="0">
                <a:hlinkClick r:id="rId4"/>
              </a:rPr>
              <a:t>https://visualstudio.microsoft.com/dev-essentials/</a:t>
            </a:r>
            <a:endParaRPr lang="en-GB" dirty="0"/>
          </a:p>
          <a:p>
            <a:pPr marL="285750" indent="-285750">
              <a:buFont typeface="Arial" panose="020B0604020202020204" pitchFamily="34" charset="0"/>
              <a:buChar char="•"/>
            </a:pPr>
            <a:r>
              <a:rPr lang="en-GB" dirty="0"/>
              <a:t>Build5nines - </a:t>
            </a:r>
            <a:r>
              <a:rPr lang="en-GB" dirty="0">
                <a:hlinkClick r:id="rId5"/>
              </a:rPr>
              <a:t>https://build5nines.com/</a:t>
            </a:r>
            <a:endParaRPr lang="en-GB" dirty="0"/>
          </a:p>
          <a:p>
            <a:pPr marL="285750" indent="-285750">
              <a:buFont typeface="Arial" panose="020B0604020202020204" pitchFamily="34" charset="0"/>
              <a:buChar char="•"/>
            </a:pPr>
            <a:r>
              <a:rPr lang="en-GB" dirty="0"/>
              <a:t>Feed Spot Top 50 Azure blogs - </a:t>
            </a:r>
            <a:r>
              <a:rPr lang="en-GB" dirty="0">
                <a:hlinkClick r:id="rId6"/>
              </a:rPr>
              <a:t>https://blog.feedspot.com/microsoft_azure_blogs/</a:t>
            </a:r>
            <a:endParaRPr lang="en-GB" dirty="0"/>
          </a:p>
          <a:p>
            <a:pPr marL="285750" indent="-285750">
              <a:buFont typeface="Arial" panose="020B0604020202020204" pitchFamily="34" charset="0"/>
              <a:buChar char="•"/>
            </a:pPr>
            <a:r>
              <a:rPr lang="en-GB" dirty="0"/>
              <a:t>Azure Tips and Tricks - </a:t>
            </a:r>
            <a:r>
              <a:rPr lang="en-GB" dirty="0">
                <a:hlinkClick r:id="rId7"/>
              </a:rPr>
              <a:t>https://microsoft.github.io/AzureTipsAndTricks/</a:t>
            </a:r>
            <a:endParaRPr lang="en-GB" dirty="0"/>
          </a:p>
          <a:p>
            <a:pPr marL="285750" indent="-285750">
              <a:buFont typeface="Arial" panose="020B0604020202020204" pitchFamily="34" charset="0"/>
              <a:buChar char="•"/>
            </a:pPr>
            <a:r>
              <a:rPr lang="en-GB" dirty="0"/>
              <a:t>GitHub Azure resources - </a:t>
            </a:r>
            <a:r>
              <a:rPr lang="en-GB" dirty="0">
                <a:hlinkClick r:id="rId8"/>
              </a:rPr>
              <a:t>https://github.com/gsuttie/AzureResources</a:t>
            </a:r>
            <a:endParaRPr lang="en-GB" dirty="0"/>
          </a:p>
          <a:p>
            <a:pPr marL="285750" indent="-285750">
              <a:buFont typeface="Arial" panose="020B0604020202020204" pitchFamily="34" charset="0"/>
              <a:buChar char="•"/>
            </a:pPr>
            <a:r>
              <a:rPr lang="en-GB" dirty="0"/>
              <a:t>CloudFamily - </a:t>
            </a:r>
            <a:r>
              <a:rPr lang="en-GB" dirty="0">
                <a:hlinkClick r:id="rId9"/>
              </a:rPr>
              <a:t>https://github.com/CloudFamily/</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2" name="Footer Placeholder 1">
            <a:extLst>
              <a:ext uri="{FF2B5EF4-FFF2-40B4-BE49-F238E27FC236}">
                <a16:creationId xmlns:a16="http://schemas.microsoft.com/office/drawing/2014/main" id="{7950C9E9-F039-4E54-BD40-AD56C0CCEA10}"/>
              </a:ext>
            </a:extLst>
          </p:cNvPr>
          <p:cNvSpPr>
            <a:spLocks noGrp="1"/>
          </p:cNvSpPr>
          <p:nvPr>
            <p:ph type="ftr" sz="quarter" idx="11"/>
          </p:nvPr>
        </p:nvSpPr>
        <p:spPr/>
        <p:txBody>
          <a:bodyPr/>
          <a:lstStyle/>
          <a:p>
            <a:r>
              <a:rPr lang="de-DE" dirty="0"/>
              <a:t>@gregor_suttie</a:t>
            </a:r>
          </a:p>
        </p:txBody>
      </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26" name="TextBox 125">
            <a:extLst>
              <a:ext uri="{FF2B5EF4-FFF2-40B4-BE49-F238E27FC236}">
                <a16:creationId xmlns:a16="http://schemas.microsoft.com/office/drawing/2014/main" id="{F0858E1F-4E79-41EB-B4EF-A7198356B8F3}"/>
              </a:ext>
            </a:extLst>
          </p:cNvPr>
          <p:cNvSpPr txBox="1"/>
          <p:nvPr/>
        </p:nvSpPr>
        <p:spPr>
          <a:xfrm>
            <a:off x="2682711" y="3247471"/>
            <a:ext cx="7392314" cy="584775"/>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sz="3200" dirty="0">
                <a:hlinkClick r:id="rId3"/>
              </a:rPr>
              <a:t>https://docs.microsoft.com/en-us/azure/</a:t>
            </a:r>
            <a:endParaRPr lang="en-GB" sz="3200" dirty="0"/>
          </a:p>
        </p:txBody>
      </p:sp>
      <p:sp>
        <p:nvSpPr>
          <p:cNvPr id="130" name="TextBox 129">
            <a:extLst>
              <a:ext uri="{FF2B5EF4-FFF2-40B4-BE49-F238E27FC236}">
                <a16:creationId xmlns:a16="http://schemas.microsoft.com/office/drawing/2014/main" id="{182852E2-28AC-4FE0-B634-F616AC9BC350}"/>
              </a:ext>
            </a:extLst>
          </p:cNvPr>
          <p:cNvSpPr txBox="1"/>
          <p:nvPr/>
        </p:nvSpPr>
        <p:spPr>
          <a:xfrm>
            <a:off x="3505264" y="769828"/>
            <a:ext cx="5963728"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600" dirty="0"/>
              <a:t>Microsoft Azure Docs</a:t>
            </a:r>
            <a:endParaRPr lang="en-GB" sz="3600" dirty="0"/>
          </a:p>
        </p:txBody>
      </p:sp>
      <p:sp>
        <p:nvSpPr>
          <p:cNvPr id="2" name="Footer Placeholder 1">
            <a:extLst>
              <a:ext uri="{FF2B5EF4-FFF2-40B4-BE49-F238E27FC236}">
                <a16:creationId xmlns:a16="http://schemas.microsoft.com/office/drawing/2014/main" id="{098D78DA-B07D-481A-AF04-81C1AF621CBA}"/>
              </a:ext>
            </a:extLst>
          </p:cNvPr>
          <p:cNvSpPr>
            <a:spLocks noGrp="1"/>
          </p:cNvSpPr>
          <p:nvPr>
            <p:ph type="ftr" sz="quarter" idx="11"/>
          </p:nvPr>
        </p:nvSpPr>
        <p:spPr/>
        <p:txBody>
          <a:bodyPr/>
          <a:lstStyle/>
          <a:p>
            <a:r>
              <a:rPr lang="de-DE" dirty="0"/>
              <a:t>@gregor_suttie</a:t>
            </a:r>
          </a:p>
        </p:txBody>
      </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9" name="Group 68">
            <a:extLst>
              <a:ext uri="{FF2B5EF4-FFF2-40B4-BE49-F238E27FC236}">
                <a16:creationId xmlns:a16="http://schemas.microsoft.com/office/drawing/2014/main" id="{D15B93EC-015D-4CA5-A5F3-0483E9A3F615}"/>
              </a:ext>
            </a:extLst>
          </p:cNvPr>
          <p:cNvGrpSpPr/>
          <p:nvPr/>
        </p:nvGrpSpPr>
        <p:grpSpPr>
          <a:xfrm>
            <a:off x="2149848" y="769828"/>
            <a:ext cx="7319144" cy="5135090"/>
            <a:chOff x="2149848" y="769828"/>
            <a:chExt cx="7319144" cy="5135090"/>
          </a:xfrm>
        </p:grpSpPr>
        <p:grpSp>
          <p:nvGrpSpPr>
            <p:cNvPr id="81" name="Group 80">
              <a:extLst>
                <a:ext uri="{FF2B5EF4-FFF2-40B4-BE49-F238E27FC236}">
                  <a16:creationId xmlns:a16="http://schemas.microsoft.com/office/drawing/2014/main" id="{E1143E3B-9322-4B1D-8D8D-5D62CB332420}"/>
                </a:ext>
              </a:extLst>
            </p:cNvPr>
            <p:cNvGrpSpPr/>
            <p:nvPr/>
          </p:nvGrpSpPr>
          <p:grpSpPr>
            <a:xfrm>
              <a:off x="2149848" y="2432954"/>
              <a:ext cx="5892643" cy="3471964"/>
              <a:chOff x="3002459" y="1232953"/>
              <a:chExt cx="5892643" cy="3471964"/>
            </a:xfrm>
          </p:grpSpPr>
          <p:grpSp>
            <p:nvGrpSpPr>
              <p:cNvPr id="83" name="Group 82">
                <a:extLst>
                  <a:ext uri="{FF2B5EF4-FFF2-40B4-BE49-F238E27FC236}">
                    <a16:creationId xmlns:a16="http://schemas.microsoft.com/office/drawing/2014/main" id="{F4D5E217-7992-429A-9C0C-2A82324656C0}"/>
                  </a:ext>
                </a:extLst>
              </p:cNvPr>
              <p:cNvGrpSpPr/>
              <p:nvPr/>
            </p:nvGrpSpPr>
            <p:grpSpPr>
              <a:xfrm>
                <a:off x="5417056" y="1232953"/>
                <a:ext cx="3478046" cy="830997"/>
                <a:chOff x="1435199" y="2142394"/>
                <a:chExt cx="2526749" cy="830997"/>
              </a:xfrm>
            </p:grpSpPr>
            <p:sp>
              <p:nvSpPr>
                <p:cNvPr id="93" name="TextBox 92">
                  <a:extLst>
                    <a:ext uri="{FF2B5EF4-FFF2-40B4-BE49-F238E27FC236}">
                      <a16:creationId xmlns:a16="http://schemas.microsoft.com/office/drawing/2014/main" id="{8722F672-CA66-4317-8019-D049E9387774}"/>
                    </a:ext>
                  </a:extLst>
                </p:cNvPr>
                <p:cNvSpPr txBox="1"/>
                <p:nvPr/>
              </p:nvSpPr>
              <p:spPr>
                <a:xfrm>
                  <a:off x="1435199" y="2142394"/>
                  <a:ext cx="2167093" cy="830997"/>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2400" dirty="0">
                      <a:solidFill>
                        <a:schemeClr val="tx1">
                          <a:lumMod val="75000"/>
                          <a:lumOff val="25000"/>
                        </a:schemeClr>
                      </a:solidFill>
                      <a:latin typeface="Tw Cen MT" panose="020B0602020104020603" pitchFamily="34" charset="0"/>
                    </a:rPr>
                    <a:t>Skylines Academy</a:t>
                  </a:r>
                </a:p>
              </p:txBody>
            </p:sp>
            <p:sp>
              <p:nvSpPr>
                <p:cNvPr id="94" name="TextBox 93">
                  <a:extLst>
                    <a:ext uri="{FF2B5EF4-FFF2-40B4-BE49-F238E27FC236}">
                      <a16:creationId xmlns:a16="http://schemas.microsoft.com/office/drawing/2014/main" id="{06027B23-8C7F-4C4D-BC11-3761F2AB0B45}"/>
                    </a:ext>
                  </a:extLst>
                </p:cNvPr>
                <p:cNvSpPr txBox="1"/>
                <p:nvPr/>
              </p:nvSpPr>
              <p:spPr>
                <a:xfrm>
                  <a:off x="1435200" y="2467245"/>
                  <a:ext cx="2526748" cy="25436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1600" dirty="0">
                      <a:solidFill>
                        <a:schemeClr val="tx1">
                          <a:lumMod val="75000"/>
                          <a:lumOff val="25000"/>
                        </a:schemeClr>
                      </a:solidFill>
                      <a:latin typeface="Tw Cen MT" panose="020B0602020104020603" pitchFamily="34" charset="0"/>
                    </a:rPr>
                    <a:t>Educate, Enable, Empower</a:t>
                  </a:r>
                </a:p>
              </p:txBody>
            </p:sp>
          </p:grpSp>
          <p:grpSp>
            <p:nvGrpSpPr>
              <p:cNvPr id="84" name="Group 83">
                <a:extLst>
                  <a:ext uri="{FF2B5EF4-FFF2-40B4-BE49-F238E27FC236}">
                    <a16:creationId xmlns:a16="http://schemas.microsoft.com/office/drawing/2014/main" id="{CE14AE87-0201-4043-A517-DE424BAF4E75}"/>
                  </a:ext>
                </a:extLst>
              </p:cNvPr>
              <p:cNvGrpSpPr/>
              <p:nvPr/>
            </p:nvGrpSpPr>
            <p:grpSpPr>
              <a:xfrm>
                <a:off x="5419797" y="2185200"/>
                <a:ext cx="3350391" cy="621308"/>
                <a:chOff x="1435200" y="2810823"/>
                <a:chExt cx="2526748" cy="621308"/>
              </a:xfrm>
            </p:grpSpPr>
            <p:sp>
              <p:nvSpPr>
                <p:cNvPr id="91" name="TextBox 90">
                  <a:extLst>
                    <a:ext uri="{FF2B5EF4-FFF2-40B4-BE49-F238E27FC236}">
                      <a16:creationId xmlns:a16="http://schemas.microsoft.com/office/drawing/2014/main" id="{1D139F11-43FB-4BF0-A440-D989AA3E45A9}"/>
                    </a:ext>
                  </a:extLst>
                </p:cNvPr>
                <p:cNvSpPr txBox="1"/>
                <p:nvPr/>
              </p:nvSpPr>
              <p:spPr>
                <a:xfrm>
                  <a:off x="1435200" y="2810823"/>
                  <a:ext cx="1555750" cy="461665"/>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2400" dirty="0">
                      <a:solidFill>
                        <a:schemeClr val="tx1">
                          <a:lumMod val="75000"/>
                          <a:lumOff val="25000"/>
                        </a:schemeClr>
                      </a:solidFill>
                      <a:latin typeface="Tw Cen MT" panose="020B0602020104020603" pitchFamily="34" charset="0"/>
                    </a:rPr>
                    <a:t>Pluralsight</a:t>
                  </a:r>
                </a:p>
              </p:txBody>
            </p:sp>
            <p:sp>
              <p:nvSpPr>
                <p:cNvPr id="92" name="TextBox 91">
                  <a:extLst>
                    <a:ext uri="{FF2B5EF4-FFF2-40B4-BE49-F238E27FC236}">
                      <a16:creationId xmlns:a16="http://schemas.microsoft.com/office/drawing/2014/main" id="{8D42D407-C289-475E-BC79-CCA909F00890}"/>
                    </a:ext>
                  </a:extLst>
                </p:cNvPr>
                <p:cNvSpPr txBox="1"/>
                <p:nvPr/>
              </p:nvSpPr>
              <p:spPr>
                <a:xfrm>
                  <a:off x="1435200" y="3093577"/>
                  <a:ext cx="2526748" cy="338554"/>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1600" dirty="0">
                      <a:solidFill>
                        <a:schemeClr val="tx1">
                          <a:lumMod val="75000"/>
                          <a:lumOff val="25000"/>
                        </a:schemeClr>
                      </a:solidFill>
                      <a:latin typeface="Tw Cen MT" panose="020B0602020104020603" pitchFamily="34" charset="0"/>
                    </a:rPr>
                    <a:t>The Technology Skills Platform</a:t>
                  </a:r>
                </a:p>
              </p:txBody>
            </p:sp>
          </p:grpSp>
          <p:grpSp>
            <p:nvGrpSpPr>
              <p:cNvPr id="85" name="Group 84">
                <a:extLst>
                  <a:ext uri="{FF2B5EF4-FFF2-40B4-BE49-F238E27FC236}">
                    <a16:creationId xmlns:a16="http://schemas.microsoft.com/office/drawing/2014/main" id="{F2C335D3-666C-454E-98B6-6FE321BA815C}"/>
                  </a:ext>
                </a:extLst>
              </p:cNvPr>
              <p:cNvGrpSpPr/>
              <p:nvPr/>
            </p:nvGrpSpPr>
            <p:grpSpPr>
              <a:xfrm>
                <a:off x="5380596" y="3072718"/>
                <a:ext cx="2526748" cy="1632199"/>
                <a:chOff x="1435200" y="3625990"/>
                <a:chExt cx="2526748" cy="1632199"/>
              </a:xfrm>
            </p:grpSpPr>
            <p:sp>
              <p:nvSpPr>
                <p:cNvPr id="89" name="TextBox 88">
                  <a:extLst>
                    <a:ext uri="{FF2B5EF4-FFF2-40B4-BE49-F238E27FC236}">
                      <a16:creationId xmlns:a16="http://schemas.microsoft.com/office/drawing/2014/main" id="{7C49A49B-FC56-44F2-97CC-C7D5C8FAFBAA}"/>
                    </a:ext>
                  </a:extLst>
                </p:cNvPr>
                <p:cNvSpPr txBox="1"/>
                <p:nvPr/>
              </p:nvSpPr>
              <p:spPr>
                <a:xfrm>
                  <a:off x="1435200" y="3625990"/>
                  <a:ext cx="1676524" cy="461665"/>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2400" dirty="0">
                      <a:solidFill>
                        <a:schemeClr val="tx1">
                          <a:lumMod val="75000"/>
                          <a:lumOff val="25000"/>
                        </a:schemeClr>
                      </a:solidFill>
                      <a:latin typeface="Tw Cen MT" panose="020B0602020104020603" pitchFamily="34" charset="0"/>
                    </a:rPr>
                    <a:t>Udemy</a:t>
                  </a:r>
                </a:p>
              </p:txBody>
            </p:sp>
            <p:sp>
              <p:nvSpPr>
                <p:cNvPr id="90" name="TextBox 89">
                  <a:extLst>
                    <a:ext uri="{FF2B5EF4-FFF2-40B4-BE49-F238E27FC236}">
                      <a16:creationId xmlns:a16="http://schemas.microsoft.com/office/drawing/2014/main" id="{E238CA07-0913-44A5-9BEE-478BA09A4E08}"/>
                    </a:ext>
                  </a:extLst>
                </p:cNvPr>
                <p:cNvSpPr txBox="1"/>
                <p:nvPr/>
              </p:nvSpPr>
              <p:spPr>
                <a:xfrm>
                  <a:off x="1435200" y="4981190"/>
                  <a:ext cx="2526748" cy="276999"/>
                </a:xfrm>
                <a:prstGeom prst="rect">
                  <a:avLst/>
                </a:prstGeom>
                <a:noFill/>
              </p:spPr>
              <p:txBody>
                <a:bodyPr wrap="square" rtlCol="0">
                  <a:spAutoFit/>
                </a:bodyPr>
                <a:lstStyle/>
                <a:p>
                  <a:endParaRPr lang="en-US" sz="1200" dirty="0">
                    <a:solidFill>
                      <a:schemeClr val="tx1">
                        <a:lumMod val="75000"/>
                        <a:lumOff val="25000"/>
                      </a:schemeClr>
                    </a:solidFill>
                    <a:latin typeface="Tw Cen MT" panose="020B0602020104020603" pitchFamily="34" charset="0"/>
                  </a:endParaRPr>
                </a:p>
              </p:txBody>
            </p:sp>
          </p:grpSp>
          <p:pic>
            <p:nvPicPr>
              <p:cNvPr id="86" name="Picture 85" descr="A close up of a logo&#10;&#10;Description automatically generated">
                <a:extLst>
                  <a:ext uri="{FF2B5EF4-FFF2-40B4-BE49-F238E27FC236}">
                    <a16:creationId xmlns:a16="http://schemas.microsoft.com/office/drawing/2014/main" id="{9E001F47-1833-4FE3-AFC7-F7277E614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459" y="1232953"/>
                <a:ext cx="1458844" cy="648872"/>
              </a:xfrm>
              <a:prstGeom prst="rect">
                <a:avLst/>
              </a:prstGeom>
            </p:spPr>
          </p:pic>
          <p:pic>
            <p:nvPicPr>
              <p:cNvPr id="87" name="Picture 86" descr="A picture containing drawing, food&#10;&#10;Description automatically generated">
                <a:extLst>
                  <a:ext uri="{FF2B5EF4-FFF2-40B4-BE49-F238E27FC236}">
                    <a16:creationId xmlns:a16="http://schemas.microsoft.com/office/drawing/2014/main" id="{831D8CC4-84DD-426E-A8FA-AA4265530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096" y="2318330"/>
                <a:ext cx="1767699" cy="407930"/>
              </a:xfrm>
              <a:prstGeom prst="rect">
                <a:avLst/>
              </a:prstGeom>
            </p:spPr>
          </p:pic>
          <p:pic>
            <p:nvPicPr>
              <p:cNvPr id="88" name="Picture 87" descr="A picture containing drawing&#10;&#10;Description automatically generated">
                <a:extLst>
                  <a:ext uri="{FF2B5EF4-FFF2-40B4-BE49-F238E27FC236}">
                    <a16:creationId xmlns:a16="http://schemas.microsoft.com/office/drawing/2014/main" id="{9CC9961E-FF7C-48B6-9110-76C282EE3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2459" y="3147429"/>
                <a:ext cx="1625684" cy="577880"/>
              </a:xfrm>
              <a:prstGeom prst="rect">
                <a:avLst/>
              </a:prstGeom>
            </p:spPr>
          </p:pic>
        </p:grpSp>
        <p:sp>
          <p:nvSpPr>
            <p:cNvPr id="82" name="TextBox 81">
              <a:extLst>
                <a:ext uri="{FF2B5EF4-FFF2-40B4-BE49-F238E27FC236}">
                  <a16:creationId xmlns:a16="http://schemas.microsoft.com/office/drawing/2014/main" id="{E16D167D-1BCB-416A-A21A-665EF4F76EE8}"/>
                </a:ext>
              </a:extLst>
            </p:cNvPr>
            <p:cNvSpPr txBox="1"/>
            <p:nvPr/>
          </p:nvSpPr>
          <p:spPr>
            <a:xfrm>
              <a:off x="3505264" y="769828"/>
              <a:ext cx="5963728"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600" dirty="0"/>
                <a:t>Training Companies</a:t>
              </a:r>
              <a:endParaRPr lang="en-GB" sz="3600" dirty="0"/>
            </a:p>
          </p:txBody>
        </p:sp>
      </p:grpSp>
      <p:sp>
        <p:nvSpPr>
          <p:cNvPr id="2" name="Footer Placeholder 1">
            <a:extLst>
              <a:ext uri="{FF2B5EF4-FFF2-40B4-BE49-F238E27FC236}">
                <a16:creationId xmlns:a16="http://schemas.microsoft.com/office/drawing/2014/main" id="{641BC8F0-E943-4FFD-9775-269C0BEB3812}"/>
              </a:ext>
            </a:extLst>
          </p:cNvPr>
          <p:cNvSpPr>
            <a:spLocks noGrp="1"/>
          </p:cNvSpPr>
          <p:nvPr>
            <p:ph type="ftr" sz="quarter" idx="11"/>
          </p:nvPr>
        </p:nvSpPr>
        <p:spPr/>
        <p:txBody>
          <a:bodyPr/>
          <a:lstStyle/>
          <a:p>
            <a:r>
              <a:rPr lang="de-DE" dirty="0"/>
              <a:t>@gregor_suttie</a:t>
            </a:r>
          </a:p>
        </p:txBody>
      </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97217" y="-4"/>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49" name="TextBox 48">
            <a:extLst>
              <a:ext uri="{FF2B5EF4-FFF2-40B4-BE49-F238E27FC236}">
                <a16:creationId xmlns:a16="http://schemas.microsoft.com/office/drawing/2014/main" id="{A1F91EF8-7441-4190-A530-D0DCAAB9632F}"/>
              </a:ext>
            </a:extLst>
          </p:cNvPr>
          <p:cNvSpPr txBox="1"/>
          <p:nvPr/>
        </p:nvSpPr>
        <p:spPr>
          <a:xfrm>
            <a:off x="1350696" y="3247470"/>
            <a:ext cx="7392314"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GB" sz="3200" dirty="0">
                <a:hlinkClick r:id="rId3"/>
              </a:rPr>
              <a:t>https://docs.microsoft.com/en-us/azure/</a:t>
            </a:r>
            <a:endParaRPr lang="en-GB" sz="3200" dirty="0"/>
          </a:p>
        </p:txBody>
      </p:sp>
      <p:sp>
        <p:nvSpPr>
          <p:cNvPr id="66" name="TextBox 65">
            <a:extLst>
              <a:ext uri="{FF2B5EF4-FFF2-40B4-BE49-F238E27FC236}">
                <a16:creationId xmlns:a16="http://schemas.microsoft.com/office/drawing/2014/main" id="{8A4AD1E4-5797-4F65-813E-18CD0DE0F317}"/>
              </a:ext>
            </a:extLst>
          </p:cNvPr>
          <p:cNvSpPr txBox="1"/>
          <p:nvPr/>
        </p:nvSpPr>
        <p:spPr>
          <a:xfrm>
            <a:off x="3505264" y="769828"/>
            <a:ext cx="5963728"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3600" dirty="0"/>
              <a:t>Microsoft Exams Training</a:t>
            </a:r>
            <a:endParaRPr lang="en-GB" sz="3600" dirty="0"/>
          </a:p>
        </p:txBody>
      </p:sp>
      <p:sp>
        <p:nvSpPr>
          <p:cNvPr id="2" name="Footer Placeholder 1">
            <a:extLst>
              <a:ext uri="{FF2B5EF4-FFF2-40B4-BE49-F238E27FC236}">
                <a16:creationId xmlns:a16="http://schemas.microsoft.com/office/drawing/2014/main" id="{4457825F-B46B-4B4A-9E22-E08ACA22AAFA}"/>
              </a:ext>
            </a:extLst>
          </p:cNvPr>
          <p:cNvSpPr>
            <a:spLocks noGrp="1"/>
          </p:cNvSpPr>
          <p:nvPr>
            <p:ph type="ftr" sz="quarter" idx="11"/>
          </p:nvPr>
        </p:nvSpPr>
        <p:spPr/>
        <p:txBody>
          <a:bodyPr/>
          <a:lstStyle/>
          <a:p>
            <a:r>
              <a:rPr lang="de-DE"/>
              <a:t>@gregor_suttie</a:t>
            </a:r>
          </a:p>
        </p:txBody>
      </p:sp>
    </p:spTree>
    <p:extLst>
      <p:ext uri="{BB962C8B-B14F-4D97-AF65-F5344CB8AC3E}">
        <p14:creationId xmlns:p14="http://schemas.microsoft.com/office/powerpoint/2010/main" val="27486313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Top 5</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r>
                <a:rPr lang="en-US" sz="3600" b="1" dirty="0">
                  <a:solidFill>
                    <a:srgbClr val="F0EEF0"/>
                  </a:solidFill>
                  <a:latin typeface="Tw Cen MT" panose="020B0602020104020603" pitchFamily="34" charset="0"/>
                </a:rPr>
                <a:t>      5</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4</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3</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2</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60705" y="9686"/>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1</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33" name="Group 32">
            <a:extLst>
              <a:ext uri="{FF2B5EF4-FFF2-40B4-BE49-F238E27FC236}">
                <a16:creationId xmlns:a16="http://schemas.microsoft.com/office/drawing/2014/main" id="{BE8FADE7-5D32-410A-A514-EBA4D18E520D}"/>
              </a:ext>
            </a:extLst>
          </p:cNvPr>
          <p:cNvGrpSpPr/>
          <p:nvPr/>
        </p:nvGrpSpPr>
        <p:grpSpPr>
          <a:xfrm>
            <a:off x="2599748" y="3500891"/>
            <a:ext cx="4209354" cy="1446550"/>
            <a:chOff x="979714" y="4507205"/>
            <a:chExt cx="2385547" cy="1446550"/>
          </a:xfrm>
        </p:grpSpPr>
        <p:sp>
          <p:nvSpPr>
            <p:cNvPr id="34" name="TextBox 33">
              <a:extLst>
                <a:ext uri="{FF2B5EF4-FFF2-40B4-BE49-F238E27FC236}">
                  <a16:creationId xmlns:a16="http://schemas.microsoft.com/office/drawing/2014/main" id="{78855102-5892-4791-81C6-1D3099286A62}"/>
                </a:ext>
              </a:extLst>
            </p:cNvPr>
            <p:cNvSpPr txBox="1"/>
            <p:nvPr/>
          </p:nvSpPr>
          <p:spPr>
            <a:xfrm>
              <a:off x="1028461" y="4507205"/>
              <a:ext cx="23368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4400" b="1" dirty="0">
                  <a:solidFill>
                    <a:srgbClr val="03A1A4"/>
                  </a:solidFill>
                  <a:latin typeface="Tw Cen MT" panose="020B0602020104020603" pitchFamily="34" charset="0"/>
                </a:rPr>
                <a:t>Microsoft Learn</a:t>
              </a:r>
            </a:p>
          </p:txBody>
        </p:sp>
        <p:sp>
          <p:nvSpPr>
            <p:cNvPr id="35" name="TextBox 34">
              <a:extLst>
                <a:ext uri="{FF2B5EF4-FFF2-40B4-BE49-F238E27FC236}">
                  <a16:creationId xmlns:a16="http://schemas.microsoft.com/office/drawing/2014/main" id="{22001AFB-5833-4302-85EB-700F4F764C00}"/>
                </a:ext>
              </a:extLst>
            </p:cNvPr>
            <p:cNvSpPr txBox="1"/>
            <p:nvPr/>
          </p:nvSpPr>
          <p:spPr>
            <a:xfrm>
              <a:off x="979714" y="5127358"/>
              <a:ext cx="2336800" cy="400110"/>
            </a:xfrm>
            <a:prstGeom prst="rect">
              <a:avLst/>
            </a:prstGeom>
            <a:noFill/>
          </p:spPr>
          <p:txBody>
            <a:bodyPr wrap="square" rtlCol="0">
              <a:spAutoFit/>
            </a:bodyPr>
            <a:lstStyle/>
            <a:p>
              <a:pPr algn="ctr"/>
              <a:endParaRPr lang="en-US" sz="2000" dirty="0">
                <a:solidFill>
                  <a:srgbClr val="A6A6A6"/>
                </a:solidFill>
                <a:latin typeface="Tw Cen MT" panose="020B0602020104020603" pitchFamily="34" charset="0"/>
              </a:endParaRPr>
            </a:p>
          </p:txBody>
        </p:sp>
      </p:grpSp>
      <p:pic>
        <p:nvPicPr>
          <p:cNvPr id="7" name="Picture 6" descr="A close up of a logo&#10;&#10;Description automatically generated">
            <a:extLst>
              <a:ext uri="{FF2B5EF4-FFF2-40B4-BE49-F238E27FC236}">
                <a16:creationId xmlns:a16="http://schemas.microsoft.com/office/drawing/2014/main" id="{14964762-18C7-4EB8-8244-3E848026A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741" y="979889"/>
            <a:ext cx="2458797" cy="2458797"/>
          </a:xfrm>
          <a:prstGeom prst="rect">
            <a:avLst/>
          </a:prstGeom>
          <a:effectLst>
            <a:outerShdw blurRad="63500" sx="102000" sy="102000" algn="ctr" rotWithShape="0">
              <a:prstClr val="black">
                <a:alpha val="40000"/>
              </a:prstClr>
            </a:outerShdw>
          </a:effectLst>
        </p:spPr>
      </p:pic>
      <p:sp>
        <p:nvSpPr>
          <p:cNvPr id="2" name="Footer Placeholder 1">
            <a:extLst>
              <a:ext uri="{FF2B5EF4-FFF2-40B4-BE49-F238E27FC236}">
                <a16:creationId xmlns:a16="http://schemas.microsoft.com/office/drawing/2014/main" id="{AF17F941-3C9E-49BB-9B33-CEFF1F392DC4}"/>
              </a:ext>
            </a:extLst>
          </p:cNvPr>
          <p:cNvSpPr>
            <a:spLocks noGrp="1"/>
          </p:cNvSpPr>
          <p:nvPr>
            <p:ph type="ftr" sz="quarter" idx="11"/>
          </p:nvPr>
        </p:nvSpPr>
        <p:spPr/>
        <p:txBody>
          <a:bodyPr/>
          <a:lstStyle/>
          <a:p>
            <a:r>
              <a:rPr lang="de-DE"/>
              <a:t>@gregor_suttie</a:t>
            </a:r>
          </a:p>
        </p:txBody>
      </p:sp>
      <p:sp>
        <p:nvSpPr>
          <p:cNvPr id="3" name="TextBox 2">
            <a:extLst>
              <a:ext uri="{FF2B5EF4-FFF2-40B4-BE49-F238E27FC236}">
                <a16:creationId xmlns:a16="http://schemas.microsoft.com/office/drawing/2014/main" id="{AE06B4E6-42C9-45D5-A9EC-7E65CE391E74}"/>
              </a:ext>
            </a:extLst>
          </p:cNvPr>
          <p:cNvSpPr txBox="1"/>
          <p:nvPr/>
        </p:nvSpPr>
        <p:spPr>
          <a:xfrm>
            <a:off x="917833" y="4415453"/>
            <a:ext cx="7659198" cy="584775"/>
          </a:xfrm>
          <a:prstGeom prst="rect">
            <a:avLst/>
          </a:prstGeom>
          <a:noFill/>
        </p:spPr>
        <p:txBody>
          <a:bodyPr wrap="square" rtlCol="0">
            <a:spAutoFit/>
          </a:bodyPr>
          <a:lstStyle/>
          <a:p>
            <a:pPr algn="ctr"/>
            <a:r>
              <a:rPr lang="en-GB" sz="3200" dirty="0">
                <a:hlinkClick r:id="rId4"/>
              </a:rPr>
              <a:t>https://docs.microsoft.com/en-us/learn/</a:t>
            </a:r>
            <a:endParaRPr lang="en-GB" sz="3200" dirty="0"/>
          </a:p>
        </p:txBody>
      </p:sp>
    </p:spTree>
    <p:extLst>
      <p:ext uri="{BB962C8B-B14F-4D97-AF65-F5344CB8AC3E}">
        <p14:creationId xmlns:p14="http://schemas.microsoft.com/office/powerpoint/2010/main" val="1327239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7A7F22-BABB-4F17-BD95-43906C612603}"/>
              </a:ext>
            </a:extLst>
          </p:cNvPr>
          <p:cNvSpPr txBox="1"/>
          <p:nvPr/>
        </p:nvSpPr>
        <p:spPr>
          <a:xfrm>
            <a:off x="417514" y="3600449"/>
            <a:ext cx="2135906" cy="2452687"/>
          </a:xfrm>
          <a:prstGeom prst="rect">
            <a:avLst/>
          </a:prstGeom>
          <a:effectLst>
            <a:outerShdw blurRad="50800" dist="38100" dir="8100000" algn="tr" rotWithShape="0">
              <a:prstClr val="black">
                <a:alpha val="40000"/>
              </a:prstClr>
            </a:outerShdw>
          </a:effectLst>
        </p:spPr>
        <p:txBody>
          <a:bodyPr vert="horz" lIns="91440" tIns="45720" rIns="91440" bIns="45720" rtlCol="0" anchor="ctr">
            <a:normAutofit/>
          </a:bodyPr>
          <a:lstStyle/>
          <a:p>
            <a:pPr algn="ctr">
              <a:lnSpc>
                <a:spcPct val="90000"/>
              </a:lnSpc>
              <a:spcBef>
                <a:spcPct val="0"/>
              </a:spcBef>
              <a:spcAft>
                <a:spcPts val="600"/>
              </a:spcAft>
            </a:pPr>
            <a:r>
              <a:rPr lang="en-US" sz="4800" dirty="0">
                <a:solidFill>
                  <a:srgbClr val="FF5969"/>
                </a:solidFill>
                <a:latin typeface="Tw Cen MT" panose="020B0602020104020603" pitchFamily="34" charset="0"/>
              </a:rPr>
              <a:t>Azure </a:t>
            </a:r>
            <a:br>
              <a:rPr lang="en-US" sz="4800" dirty="0">
                <a:solidFill>
                  <a:srgbClr val="FF5969"/>
                </a:solidFill>
                <a:latin typeface="Tw Cen MT" panose="020B0602020104020603" pitchFamily="34" charset="0"/>
              </a:rPr>
            </a:br>
            <a:r>
              <a:rPr lang="en-US" sz="4800" dirty="0">
                <a:solidFill>
                  <a:srgbClr val="FF5969"/>
                </a:solidFill>
                <a:latin typeface="Tw Cen MT" panose="020B0602020104020603" pitchFamily="34" charset="0"/>
              </a:rPr>
              <a:t>exam </a:t>
            </a:r>
            <a:br>
              <a:rPr lang="en-US" sz="4800" dirty="0">
                <a:solidFill>
                  <a:srgbClr val="FF5969"/>
                </a:solidFill>
                <a:latin typeface="Tw Cen MT" panose="020B0602020104020603" pitchFamily="34" charset="0"/>
              </a:rPr>
            </a:br>
            <a:r>
              <a:rPr lang="en-US" sz="4800" dirty="0">
                <a:solidFill>
                  <a:srgbClr val="FF5969"/>
                </a:solidFill>
                <a:latin typeface="Tw Cen MT" panose="020B0602020104020603" pitchFamily="34" charset="0"/>
              </a:rPr>
              <a:t>info</a:t>
            </a:r>
            <a:endParaRPr lang="en-US" sz="4800" dirty="0">
              <a:latin typeface="+mj-lt"/>
              <a:ea typeface="+mj-ea"/>
              <a:cs typeface="+mj-cs"/>
            </a:endParaRPr>
          </a:p>
        </p:txBody>
      </p:sp>
      <p:pic>
        <p:nvPicPr>
          <p:cNvPr id="3" name="Picture 2" descr="A picture containing screenshot&#10;&#10;Description automatically generated">
            <a:extLst>
              <a:ext uri="{FF2B5EF4-FFF2-40B4-BE49-F238E27FC236}">
                <a16:creationId xmlns:a16="http://schemas.microsoft.com/office/drawing/2014/main" id="{65C1BAF0-7001-45C2-90C8-AB45E4E84BA9}"/>
              </a:ext>
            </a:extLst>
          </p:cNvPr>
          <p:cNvPicPr>
            <a:picLocks noChangeAspect="1"/>
          </p:cNvPicPr>
          <p:nvPr/>
        </p:nvPicPr>
        <p:blipFill rotWithShape="1">
          <a:blip r:embed="rId3">
            <a:extLst>
              <a:ext uri="{28A0092B-C50C-407E-A947-70E740481C1C}">
                <a14:useLocalDpi xmlns:a14="http://schemas.microsoft.com/office/drawing/2010/main" val="0"/>
              </a:ext>
            </a:extLst>
          </a:blip>
          <a:srcRect t="15121" b="7339"/>
          <a:stretch/>
        </p:blipFill>
        <p:spPr>
          <a:xfrm>
            <a:off x="45176" y="9056"/>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6" name="TextBox 5">
            <a:extLst>
              <a:ext uri="{FF2B5EF4-FFF2-40B4-BE49-F238E27FC236}">
                <a16:creationId xmlns:a16="http://schemas.microsoft.com/office/drawing/2014/main" id="{E211DE6B-CB04-4DA1-A340-2DFF68885F35}"/>
              </a:ext>
            </a:extLst>
          </p:cNvPr>
          <p:cNvSpPr txBox="1"/>
          <p:nvPr/>
        </p:nvSpPr>
        <p:spPr>
          <a:xfrm>
            <a:off x="2653635" y="3719659"/>
            <a:ext cx="9483306" cy="2544689"/>
          </a:xfrm>
          <a:prstGeom prst="rect">
            <a:avLst/>
          </a:prstGeom>
        </p:spPr>
        <p:txBody>
          <a:bodyPr vert="horz" lIns="91440" tIns="45720" rIns="91440" bIns="45720" rtlCol="0" anchor="ctr">
            <a:normAutofit fontScale="92500" lnSpcReduction="20000"/>
          </a:bodyPr>
          <a:lstStyle/>
          <a:p>
            <a:pPr marL="285750" indent="-228600">
              <a:lnSpc>
                <a:spcPct val="90000"/>
              </a:lnSpc>
              <a:spcAft>
                <a:spcPts val="600"/>
              </a:spcAft>
              <a:buFont typeface="Arial" panose="020B0604020202020204" pitchFamily="34" charset="0"/>
              <a:buChar char="•"/>
            </a:pPr>
            <a:r>
              <a:rPr lang="en-US" b="1" dirty="0"/>
              <a:t>Blog - </a:t>
            </a:r>
            <a:r>
              <a:rPr lang="en-US" dirty="0">
                <a:hlinkClick r:id="rId4"/>
              </a:rPr>
              <a:t>https://www.microsoft.com/en-us/learning/community-blog.aspx</a:t>
            </a:r>
            <a:br>
              <a:rPr lang="en-US" b="1" dirty="0"/>
            </a:br>
            <a:endParaRPr lang="en-US" b="1" dirty="0"/>
          </a:p>
          <a:p>
            <a:pPr marL="285750" indent="-228600">
              <a:lnSpc>
                <a:spcPct val="90000"/>
              </a:lnSpc>
              <a:spcAft>
                <a:spcPts val="600"/>
              </a:spcAft>
              <a:buFont typeface="Arial" panose="020B0604020202020204" pitchFamily="34" charset="0"/>
              <a:buChar char="•"/>
            </a:pPr>
            <a:r>
              <a:rPr lang="en-US" b="1" dirty="0"/>
              <a:t>Twitter - </a:t>
            </a:r>
            <a:r>
              <a:rPr lang="en-US" dirty="0">
                <a:hlinkClick r:id="rId5"/>
              </a:rPr>
              <a:t>https://twitter.com/LibertyMunson</a:t>
            </a: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b="1" dirty="0"/>
              <a:t>Build5nines</a:t>
            </a:r>
            <a:r>
              <a:rPr lang="en-US" dirty="0"/>
              <a:t> - </a:t>
            </a:r>
            <a:r>
              <a:rPr lang="en-GB" dirty="0">
                <a:hlinkClick r:id="rId6"/>
              </a:rPr>
              <a:t>https://build5nines.com/certifications/</a:t>
            </a: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b="1" dirty="0"/>
              <a:t>Official Study Guides </a:t>
            </a:r>
            <a:r>
              <a:rPr lang="en-US" dirty="0"/>
              <a:t>- </a:t>
            </a:r>
            <a:r>
              <a:rPr lang="en-GB" dirty="0">
                <a:hlinkClick r:id="rId7"/>
              </a:rPr>
              <a:t>https://partner.microsoft.com/en-US/training/assets#/?type=Exam</a:t>
            </a:r>
            <a:endParaRPr lang="en-GB" dirty="0"/>
          </a:p>
          <a:p>
            <a:pPr marL="285750" indent="-228600">
              <a:lnSpc>
                <a:spcPct val="90000"/>
              </a:lnSpc>
              <a:spcAft>
                <a:spcPts val="600"/>
              </a:spcAft>
              <a:buFont typeface="Arial" panose="020B0604020202020204" pitchFamily="34" charset="0"/>
              <a:buChar char="•"/>
            </a:pPr>
            <a:endParaRPr lang="en-GB" dirty="0"/>
          </a:p>
          <a:p>
            <a:pPr marL="285750" indent="-228600">
              <a:lnSpc>
                <a:spcPct val="90000"/>
              </a:lnSpc>
              <a:spcAft>
                <a:spcPts val="600"/>
              </a:spcAft>
              <a:buFont typeface="Arial" panose="020B0604020202020204" pitchFamily="34" charset="0"/>
              <a:buChar char="•"/>
            </a:pPr>
            <a:r>
              <a:rPr lang="en-US" b="1" dirty="0"/>
              <a:t>Community</a:t>
            </a:r>
            <a:r>
              <a:rPr lang="en-US" dirty="0"/>
              <a:t> </a:t>
            </a:r>
            <a:r>
              <a:rPr lang="en-US" b="1" dirty="0"/>
              <a:t>Exam Study Guides - </a:t>
            </a:r>
            <a:r>
              <a:rPr lang="en-GB">
                <a:hlinkClick r:id="rId8"/>
              </a:rPr>
              <a:t>https://github.com/gsuttie/AzureResources/tree/master/Exams</a:t>
            </a:r>
            <a:endParaRPr lang="en-US" dirty="0"/>
          </a:p>
          <a:p>
            <a:pPr marL="285750" indent="-228600">
              <a:lnSpc>
                <a:spcPct val="90000"/>
              </a:lnSpc>
              <a:spcAft>
                <a:spcPts val="600"/>
              </a:spcAft>
              <a:buFont typeface="Arial" panose="020B0604020202020204" pitchFamily="34" charset="0"/>
              <a:buChar char="•"/>
            </a:pPr>
            <a:endParaRPr lang="en-US" b="1" dirty="0"/>
          </a:p>
        </p:txBody>
      </p:sp>
      <p:sp>
        <p:nvSpPr>
          <p:cNvPr id="2" name="Footer Placeholder 1">
            <a:extLst>
              <a:ext uri="{FF2B5EF4-FFF2-40B4-BE49-F238E27FC236}">
                <a16:creationId xmlns:a16="http://schemas.microsoft.com/office/drawing/2014/main" id="{56E547FB-9CA9-476F-903C-5F26DF9D10D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lumMod val="75000"/>
                    <a:lumOff val="25000"/>
                  </a:schemeClr>
                </a:solidFill>
                <a:latin typeface="Calibri" panose="020F0502020204030204"/>
                <a:ea typeface="+mn-ea"/>
                <a:cs typeface="+mn-cs"/>
              </a:rPr>
              <a:t>@gregor_suttie</a:t>
            </a:r>
          </a:p>
        </p:txBody>
      </p:sp>
    </p:spTree>
    <p:extLst>
      <p:ext uri="{BB962C8B-B14F-4D97-AF65-F5344CB8AC3E}">
        <p14:creationId xmlns:p14="http://schemas.microsoft.com/office/powerpoint/2010/main" val="491233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Where do I start?</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34431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dirty="0"/>
              <a:t>Lot’s of great resources out there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031325"/>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Microsoft Learn</a:t>
            </a:r>
            <a:br>
              <a:rPr lang="en-GB" b="1" dirty="0"/>
            </a:br>
            <a:endParaRPr lang="en-GB" b="1" dirty="0"/>
          </a:p>
          <a:p>
            <a:pPr marL="285750" indent="-285750">
              <a:buFont typeface="Arial" panose="020B0604020202020204" pitchFamily="34" charset="0"/>
              <a:buChar char="•"/>
            </a:pPr>
            <a:r>
              <a:rPr lang="en-GB" b="1" dirty="0"/>
              <a:t>Azure-overview.com</a:t>
            </a:r>
            <a:br>
              <a:rPr lang="en-GB" b="1" dirty="0"/>
            </a:br>
            <a:endParaRPr lang="en-GB" b="1" dirty="0"/>
          </a:p>
          <a:p>
            <a:pPr marL="285750" indent="-285750">
              <a:buFont typeface="Arial" panose="020B0604020202020204" pitchFamily="34" charset="0"/>
              <a:buChar char="•"/>
            </a:pPr>
            <a:r>
              <a:rPr lang="en-GB" b="1" dirty="0"/>
              <a:t>Azure Docs</a:t>
            </a:r>
            <a:br>
              <a:rPr lang="en-GB" b="1" dirty="0"/>
            </a:br>
            <a:endParaRPr lang="en-GB" b="1" dirty="0"/>
          </a:p>
          <a:p>
            <a:pPr marL="285750" indent="-285750">
              <a:buFont typeface="Arial" panose="020B0604020202020204" pitchFamily="34" charset="0"/>
              <a:buChar char="•"/>
            </a:pPr>
            <a:r>
              <a:rPr lang="en-GB" b="1" dirty="0"/>
              <a:t>Cloud Adoption Framework</a:t>
            </a:r>
          </a:p>
        </p:txBody>
      </p:sp>
      <p:pic>
        <p:nvPicPr>
          <p:cNvPr id="6" name="Picture 5" descr="A screenshot of a social media post&#10;&#10;Description automatically generated">
            <a:extLst>
              <a:ext uri="{FF2B5EF4-FFF2-40B4-BE49-F238E27FC236}">
                <a16:creationId xmlns:a16="http://schemas.microsoft.com/office/drawing/2014/main" id="{292BF317-3305-45FC-9E21-880A31FE8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206" y="1704497"/>
            <a:ext cx="3481555" cy="205529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415BCA5-A939-4C53-BD7F-2398C489F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402" y="1703908"/>
            <a:ext cx="3753884" cy="205588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25E385-28C1-4492-ACE8-B73EC9C30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205" y="3905385"/>
            <a:ext cx="3481555" cy="2038635"/>
          </a:xfrm>
          <a:prstGeom prst="rect">
            <a:avLst/>
          </a:prstGeom>
        </p:spPr>
      </p:pic>
      <p:grpSp>
        <p:nvGrpSpPr>
          <p:cNvPr id="17" name="Group 16">
            <a:extLst>
              <a:ext uri="{FF2B5EF4-FFF2-40B4-BE49-F238E27FC236}">
                <a16:creationId xmlns:a16="http://schemas.microsoft.com/office/drawing/2014/main" id="{C7926FD3-1DC4-4187-82EC-34764DD73E8E}"/>
              </a:ext>
            </a:extLst>
          </p:cNvPr>
          <p:cNvGrpSpPr/>
          <p:nvPr/>
        </p:nvGrpSpPr>
        <p:grpSpPr>
          <a:xfrm>
            <a:off x="4708205" y="1712531"/>
            <a:ext cx="7326081" cy="4240112"/>
            <a:chOff x="4708205" y="1712531"/>
            <a:chExt cx="7326081" cy="4240112"/>
          </a:xfrm>
          <a:effectLst>
            <a:outerShdw blurRad="50800" dist="38100" dir="8100000" algn="tr" rotWithShape="0">
              <a:prstClr val="black">
                <a:alpha val="40000"/>
              </a:prstClr>
            </a:outerShdw>
          </a:effectLst>
        </p:grpSpPr>
        <p:pic>
          <p:nvPicPr>
            <p:cNvPr id="14" name="Picture 13" descr="A screenshot of a social media post&#10;&#10;Description automatically generated">
              <a:extLst>
                <a:ext uri="{FF2B5EF4-FFF2-40B4-BE49-F238E27FC236}">
                  <a16:creationId xmlns:a16="http://schemas.microsoft.com/office/drawing/2014/main" id="{36CDB374-BC8E-4CCE-B398-61DB0FE98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206" y="1713120"/>
              <a:ext cx="3481555" cy="205529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5124B60-B194-465A-A096-3B20B1F8B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402" y="1712531"/>
              <a:ext cx="3753884" cy="205588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CC54966-91D2-4A9A-B896-B03142FA1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205" y="3914008"/>
              <a:ext cx="3481555" cy="2038635"/>
            </a:xfrm>
            <a:prstGeom prst="rect">
              <a:avLst/>
            </a:prstGeom>
          </p:spPr>
        </p:pic>
      </p:grpSp>
      <p:pic>
        <p:nvPicPr>
          <p:cNvPr id="18" name="Picture 17" descr="A screenshot of a cell phone&#10;&#10;Description automatically generated">
            <a:extLst>
              <a:ext uri="{FF2B5EF4-FFF2-40B4-BE49-F238E27FC236}">
                <a16:creationId xmlns:a16="http://schemas.microsoft.com/office/drawing/2014/main" id="{DA226F60-2B69-46EE-9617-B924EA104D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402" y="3905385"/>
            <a:ext cx="3620620" cy="212339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62698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Middle of the Journey</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34431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dirty="0"/>
              <a:t>Lot’s of great resources out there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031325"/>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AzureCitadel.com</a:t>
            </a:r>
            <a:br>
              <a:rPr lang="en-GB" b="1" dirty="0"/>
            </a:br>
            <a:endParaRPr lang="en-GB" b="1" dirty="0"/>
          </a:p>
          <a:p>
            <a:pPr marL="285750" indent="-285750">
              <a:buFont typeface="Arial" panose="020B0604020202020204" pitchFamily="34" charset="0"/>
              <a:buChar char="•"/>
            </a:pPr>
            <a:r>
              <a:rPr lang="en-GB" b="1" dirty="0"/>
              <a:t>AzureCharts.com</a:t>
            </a:r>
            <a:br>
              <a:rPr lang="en-GB" b="1" dirty="0"/>
            </a:br>
            <a:endParaRPr lang="en-GB" b="1" dirty="0"/>
          </a:p>
          <a:p>
            <a:pPr marL="285750" indent="-285750">
              <a:buFont typeface="Arial" panose="020B0604020202020204" pitchFamily="34" charset="0"/>
              <a:buChar char="•"/>
            </a:pPr>
            <a:r>
              <a:rPr lang="en-GB" b="1" dirty="0"/>
              <a:t>Azure Tips n Tricks</a:t>
            </a:r>
            <a:br>
              <a:rPr lang="en-GB" b="1" dirty="0"/>
            </a:br>
            <a:endParaRPr lang="en-GB" b="1" dirty="0"/>
          </a:p>
          <a:p>
            <a:pPr marL="285750" indent="-285750">
              <a:buFont typeface="Arial" panose="020B0604020202020204" pitchFamily="34" charset="0"/>
              <a:buChar char="•"/>
            </a:pPr>
            <a:r>
              <a:rPr lang="en-GB" b="1" dirty="0"/>
              <a:t>Azure QuickStart Templates</a:t>
            </a:r>
          </a:p>
        </p:txBody>
      </p:sp>
      <p:pic>
        <p:nvPicPr>
          <p:cNvPr id="7" name="Picture 6" descr="A screenshot of a cell phone&#10;&#10;Description automatically generated">
            <a:extLst>
              <a:ext uri="{FF2B5EF4-FFF2-40B4-BE49-F238E27FC236}">
                <a16:creationId xmlns:a16="http://schemas.microsoft.com/office/drawing/2014/main" id="{26D5328B-46D8-48C3-ACE9-2D53617FA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323" y="1704526"/>
            <a:ext cx="3611318" cy="2115972"/>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3C4C668C-690E-4F36-98B7-ABCEF35BB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21" y="3905385"/>
            <a:ext cx="3620620" cy="2122534"/>
          </a:xfrm>
          <a:prstGeom prst="rect">
            <a:avLst/>
          </a:prstGeom>
        </p:spPr>
      </p:pic>
      <p:grpSp>
        <p:nvGrpSpPr>
          <p:cNvPr id="4" name="Group 3">
            <a:extLst>
              <a:ext uri="{FF2B5EF4-FFF2-40B4-BE49-F238E27FC236}">
                <a16:creationId xmlns:a16="http://schemas.microsoft.com/office/drawing/2014/main" id="{D2A4994B-6737-440B-AEDD-8663B4E2D609}"/>
              </a:ext>
            </a:extLst>
          </p:cNvPr>
          <p:cNvGrpSpPr/>
          <p:nvPr/>
        </p:nvGrpSpPr>
        <p:grpSpPr>
          <a:xfrm>
            <a:off x="4659782" y="1711947"/>
            <a:ext cx="7305174" cy="4323393"/>
            <a:chOff x="4659782" y="1711947"/>
            <a:chExt cx="7305174" cy="4323393"/>
          </a:xfrm>
          <a:effectLst>
            <a:outerShdw blurRad="50800" dist="38100" dir="8100000" algn="tr" rotWithShape="0">
              <a:prstClr val="black">
                <a:alpha val="40000"/>
              </a:prstClr>
            </a:outerShdw>
          </a:effectLst>
        </p:grpSpPr>
        <p:grpSp>
          <p:nvGrpSpPr>
            <p:cNvPr id="25" name="Group 24">
              <a:extLst>
                <a:ext uri="{FF2B5EF4-FFF2-40B4-BE49-F238E27FC236}">
                  <a16:creationId xmlns:a16="http://schemas.microsoft.com/office/drawing/2014/main" id="{8A8115D4-F5EE-480E-9934-3745E0CB5B5C}"/>
                </a:ext>
              </a:extLst>
            </p:cNvPr>
            <p:cNvGrpSpPr/>
            <p:nvPr/>
          </p:nvGrpSpPr>
          <p:grpSpPr>
            <a:xfrm>
              <a:off x="4659782" y="1711947"/>
              <a:ext cx="7305174" cy="4323393"/>
              <a:chOff x="4659782" y="1711947"/>
              <a:chExt cx="7305174" cy="4323393"/>
            </a:xfrm>
            <a:effectLst>
              <a:outerShdw blurRad="50800" dist="38100" dir="8100000" algn="tr" rotWithShape="0">
                <a:prstClr val="black">
                  <a:alpha val="40000"/>
                </a:prstClr>
              </a:outerShdw>
            </a:effectLst>
          </p:grpSpPr>
          <p:pic>
            <p:nvPicPr>
              <p:cNvPr id="21" name="Picture 20" descr="A screenshot of a computer screen&#10;&#10;Description automatically generated">
                <a:extLst>
                  <a:ext uri="{FF2B5EF4-FFF2-40B4-BE49-F238E27FC236}">
                    <a16:creationId xmlns:a16="http://schemas.microsoft.com/office/drawing/2014/main" id="{255AB7C9-57E7-403A-AAAD-02A3F9AB0D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4336" y="3917813"/>
                <a:ext cx="3620620" cy="2117527"/>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0B7CAC98-CB91-4CB9-9ABE-A7473C470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084" y="1711947"/>
                <a:ext cx="3611318" cy="2115972"/>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1AAC7550-CDD7-4BE4-AA2D-C9B366F01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782" y="3912806"/>
                <a:ext cx="3620620" cy="2122534"/>
              </a:xfrm>
              <a:prstGeom prst="rect">
                <a:avLst/>
              </a:prstGeom>
            </p:spPr>
          </p:pic>
        </p:grpSp>
        <p:pic>
          <p:nvPicPr>
            <p:cNvPr id="14" name="Picture 13" descr="A screen shot of a computer&#10;&#10;Description automatically generated">
              <a:extLst>
                <a:ext uri="{FF2B5EF4-FFF2-40B4-BE49-F238E27FC236}">
                  <a16:creationId xmlns:a16="http://schemas.microsoft.com/office/drawing/2014/main" id="{B1E41E77-6517-4463-8007-8F095DF8C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1324" y="1728378"/>
              <a:ext cx="3581398" cy="2099541"/>
            </a:xfrm>
            <a:prstGeom prst="rect">
              <a:avLst/>
            </a:prstGeom>
          </p:spPr>
        </p:pic>
      </p:grpSp>
    </p:spTree>
    <p:extLst>
      <p:ext uri="{BB962C8B-B14F-4D97-AF65-F5344CB8AC3E}">
        <p14:creationId xmlns:p14="http://schemas.microsoft.com/office/powerpoint/2010/main" val="4274139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Experienced in Azure</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34431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dirty="0"/>
              <a:t>Lot’s of great resources out there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11785600" cy="2031325"/>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AzureChecklist.com</a:t>
            </a:r>
            <a:br>
              <a:rPr lang="en-GB" b="1" dirty="0"/>
            </a:br>
            <a:endParaRPr lang="en-GB" b="1" dirty="0"/>
          </a:p>
          <a:p>
            <a:pPr marL="285750" indent="-285750">
              <a:buFont typeface="Arial" panose="020B0604020202020204" pitchFamily="34" charset="0"/>
              <a:buChar char="•"/>
            </a:pPr>
            <a:r>
              <a:rPr lang="en-GB" b="1" dirty="0"/>
              <a:t>Azure Architecture Centre</a:t>
            </a:r>
            <a:br>
              <a:rPr lang="en-GB" b="1" dirty="0"/>
            </a:br>
            <a:endParaRPr lang="en-GB" b="1" dirty="0"/>
          </a:p>
          <a:p>
            <a:pPr marL="285750" indent="-285750">
              <a:buFont typeface="Arial" panose="020B0604020202020204" pitchFamily="34" charset="0"/>
              <a:buChar char="•"/>
            </a:pPr>
            <a:r>
              <a:rPr lang="en-GB" b="1" dirty="0"/>
              <a:t>Azure DevOps Demo Generator</a:t>
            </a:r>
            <a:br>
              <a:rPr lang="en-GB" b="1" dirty="0"/>
            </a:br>
            <a:endParaRPr lang="en-GB" b="1" dirty="0"/>
          </a:p>
          <a:p>
            <a:pPr marL="285750" indent="-285750">
              <a:buFont typeface="Arial" panose="020B0604020202020204" pitchFamily="34" charset="0"/>
              <a:buChar char="•"/>
            </a:pPr>
            <a:r>
              <a:rPr lang="en-GB" b="1" dirty="0"/>
              <a:t>Azure Friday</a:t>
            </a:r>
          </a:p>
        </p:txBody>
      </p:sp>
      <p:grpSp>
        <p:nvGrpSpPr>
          <p:cNvPr id="38" name="Group 37">
            <a:extLst>
              <a:ext uri="{FF2B5EF4-FFF2-40B4-BE49-F238E27FC236}">
                <a16:creationId xmlns:a16="http://schemas.microsoft.com/office/drawing/2014/main" id="{6594342D-2467-4C35-B324-A88E20255BC0}"/>
              </a:ext>
            </a:extLst>
          </p:cNvPr>
          <p:cNvGrpSpPr/>
          <p:nvPr/>
        </p:nvGrpSpPr>
        <p:grpSpPr>
          <a:xfrm>
            <a:off x="4488802" y="1713119"/>
            <a:ext cx="7545153" cy="4381083"/>
            <a:chOff x="4488802" y="1713119"/>
            <a:chExt cx="7545153" cy="4381083"/>
          </a:xfrm>
          <a:effectLst>
            <a:outerShdw blurRad="50800" dist="38100" dir="8100000" algn="tr" rotWithShape="0">
              <a:prstClr val="black">
                <a:alpha val="40000"/>
              </a:prstClr>
            </a:outerShdw>
          </a:effectLst>
        </p:grpSpPr>
        <p:grpSp>
          <p:nvGrpSpPr>
            <p:cNvPr id="20" name="Group 19">
              <a:extLst>
                <a:ext uri="{FF2B5EF4-FFF2-40B4-BE49-F238E27FC236}">
                  <a16:creationId xmlns:a16="http://schemas.microsoft.com/office/drawing/2014/main" id="{273C59E1-3CFF-4C92-A0BE-595FCFC0838B}"/>
                </a:ext>
              </a:extLst>
            </p:cNvPr>
            <p:cNvGrpSpPr/>
            <p:nvPr/>
          </p:nvGrpSpPr>
          <p:grpSpPr>
            <a:xfrm>
              <a:off x="4488802" y="1713119"/>
              <a:ext cx="7545153" cy="4381083"/>
              <a:chOff x="4488802" y="1713119"/>
              <a:chExt cx="7545153" cy="4381083"/>
            </a:xfrm>
          </p:grpSpPr>
          <p:pic>
            <p:nvPicPr>
              <p:cNvPr id="6" name="Picture 5" descr="A screenshot of a cell phone&#10;&#10;Description automatically generated">
                <a:extLst>
                  <a:ext uri="{FF2B5EF4-FFF2-40B4-BE49-F238E27FC236}">
                    <a16:creationId xmlns:a16="http://schemas.microsoft.com/office/drawing/2014/main" id="{54BCEE1E-CA51-40F2-A1C5-97A635B3D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550" y="1713119"/>
                <a:ext cx="3708822" cy="2181395"/>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4A4C413D-771F-4523-865A-DF43689EF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525" y="1713120"/>
                <a:ext cx="3714391" cy="2181396"/>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EB104957-AE7A-4439-88E6-6AEE33C36A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802" y="3976675"/>
                <a:ext cx="3765838" cy="2117527"/>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81F1EDC0-BE78-4923-8A75-E3EE02D0E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133" y="1732169"/>
                <a:ext cx="3708822" cy="2181395"/>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3DDE6A47-0775-4031-AEE9-A30978DF4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108" y="1732170"/>
                <a:ext cx="3714391" cy="2181396"/>
              </a:xfrm>
              <a:prstGeom prst="rect">
                <a:avLst/>
              </a:prstGeom>
            </p:spPr>
          </p:pic>
        </p:grpSp>
        <p:pic>
          <p:nvPicPr>
            <p:cNvPr id="35" name="Picture 34" descr="A screenshot of a person&#10;&#10;Description automatically generated">
              <a:extLst>
                <a:ext uri="{FF2B5EF4-FFF2-40B4-BE49-F238E27FC236}">
                  <a16:creationId xmlns:a16="http://schemas.microsoft.com/office/drawing/2014/main" id="{34329A4B-7740-4288-A9D1-CEDDB2C37D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6897" y="3989179"/>
              <a:ext cx="3596748" cy="2105022"/>
            </a:xfrm>
            <a:prstGeom prst="rect">
              <a:avLst/>
            </a:prstGeom>
          </p:spPr>
        </p:pic>
      </p:grpSp>
    </p:spTree>
    <p:extLst>
      <p:ext uri="{BB962C8B-B14F-4D97-AF65-F5344CB8AC3E}">
        <p14:creationId xmlns:p14="http://schemas.microsoft.com/office/powerpoint/2010/main" val="2983597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8DCC4B-2DE0-461A-BB3C-A9A0210BF679}"/>
              </a:ext>
            </a:extLst>
          </p:cNvPr>
          <p:cNvSpPr txBox="1"/>
          <p:nvPr/>
        </p:nvSpPr>
        <p:spPr>
          <a:xfrm>
            <a:off x="0" y="-111140"/>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8800" dirty="0">
                <a:solidFill>
                  <a:srgbClr val="FF5969"/>
                </a:solidFill>
                <a:latin typeface="Tw Cen MT" panose="020B0602020104020603" pitchFamily="34" charset="0"/>
              </a:rPr>
              <a:t>Paid Training Materials</a:t>
            </a:r>
          </a:p>
        </p:txBody>
      </p:sp>
      <p:sp>
        <p:nvSpPr>
          <p:cNvPr id="10" name="Footer Placeholder 1">
            <a:extLst>
              <a:ext uri="{FF2B5EF4-FFF2-40B4-BE49-F238E27FC236}">
                <a16:creationId xmlns:a16="http://schemas.microsoft.com/office/drawing/2014/main" id="{D40E453A-C9EF-4B49-860E-FFE11602671C}"/>
              </a:ext>
            </a:extLst>
          </p:cNvPr>
          <p:cNvSpPr>
            <a:spLocks noGrp="1"/>
          </p:cNvSpPr>
          <p:nvPr>
            <p:ph type="ftr" sz="quarter" idx="11"/>
          </p:nvPr>
        </p:nvSpPr>
        <p:spPr>
          <a:xfrm>
            <a:off x="4038600" y="6356350"/>
            <a:ext cx="4114800" cy="365125"/>
          </a:xfrm>
        </p:spPr>
        <p:txBody>
          <a:bodyPr/>
          <a:lstStyle/>
          <a:p>
            <a:r>
              <a:rPr lang="de-DE" b="1" dirty="0"/>
              <a:t>@gregor_suttie</a:t>
            </a:r>
          </a:p>
        </p:txBody>
      </p:sp>
      <p:sp>
        <p:nvSpPr>
          <p:cNvPr id="3" name="TextBox 2">
            <a:extLst>
              <a:ext uri="{FF2B5EF4-FFF2-40B4-BE49-F238E27FC236}">
                <a16:creationId xmlns:a16="http://schemas.microsoft.com/office/drawing/2014/main" id="{40B6F095-E8BC-4A17-A1C0-7810DF164598}"/>
              </a:ext>
            </a:extLst>
          </p:cNvPr>
          <p:cNvSpPr txBox="1"/>
          <p:nvPr/>
        </p:nvSpPr>
        <p:spPr>
          <a:xfrm>
            <a:off x="468489" y="1591732"/>
            <a:ext cx="3443111"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GB" b="1" dirty="0"/>
              <a:t>Lot’s of great resources out there</a:t>
            </a:r>
          </a:p>
        </p:txBody>
      </p:sp>
      <p:sp>
        <p:nvSpPr>
          <p:cNvPr id="5" name="TextBox 4">
            <a:extLst>
              <a:ext uri="{FF2B5EF4-FFF2-40B4-BE49-F238E27FC236}">
                <a16:creationId xmlns:a16="http://schemas.microsoft.com/office/drawing/2014/main" id="{6A9EB1F7-2B51-4919-98E0-343E40F820A7}"/>
              </a:ext>
            </a:extLst>
          </p:cNvPr>
          <p:cNvSpPr txBox="1"/>
          <p:nvPr/>
        </p:nvSpPr>
        <p:spPr>
          <a:xfrm>
            <a:off x="158045" y="2217386"/>
            <a:ext cx="5125155" cy="3693319"/>
          </a:xfrm>
          <a:prstGeom prst="rect">
            <a:avLst/>
          </a:prstGeom>
          <a:noFill/>
          <a:effectLst>
            <a:outerShdw blurRad="50800" dist="38100" dir="8100000" algn="tr"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GB" b="1" dirty="0"/>
              <a:t>SkylinesAcademy.com</a:t>
            </a:r>
            <a:br>
              <a:rPr lang="en-GB" b="1" dirty="0"/>
            </a:br>
            <a:endParaRPr lang="en-GB" b="1" dirty="0"/>
          </a:p>
          <a:p>
            <a:pPr marL="285750" indent="-285750">
              <a:buFont typeface="Arial" panose="020B0604020202020204" pitchFamily="34" charset="0"/>
              <a:buChar char="•"/>
            </a:pPr>
            <a:r>
              <a:rPr lang="en-GB" b="1" dirty="0"/>
              <a:t>Pluralsight.com</a:t>
            </a:r>
            <a:br>
              <a:rPr lang="en-GB" b="1" dirty="0"/>
            </a:br>
            <a:endParaRPr lang="en-GB" b="1" dirty="0"/>
          </a:p>
          <a:p>
            <a:pPr marL="285750" indent="-285750">
              <a:buFont typeface="Arial" panose="020B0604020202020204" pitchFamily="34" charset="0"/>
              <a:buChar char="•"/>
            </a:pPr>
            <a:r>
              <a:rPr lang="en-GB" b="1" dirty="0"/>
              <a:t>ACloudGuru.com</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Udemy.com</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WhizLabs.com</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MeasureUp.com</a:t>
            </a:r>
          </a:p>
          <a:p>
            <a:br>
              <a:rPr lang="en-GB" b="1" dirty="0"/>
            </a:br>
            <a:endParaRPr lang="en-GB" b="1" dirty="0"/>
          </a:p>
        </p:txBody>
      </p:sp>
      <p:pic>
        <p:nvPicPr>
          <p:cNvPr id="7" name="Picture 6" descr="A screenshot of a cell phone&#10;&#10;Description automatically generated">
            <a:extLst>
              <a:ext uri="{FF2B5EF4-FFF2-40B4-BE49-F238E27FC236}">
                <a16:creationId xmlns:a16="http://schemas.microsoft.com/office/drawing/2014/main" id="{E91D82D3-11A2-48F5-AB2D-17B5A9B50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52140"/>
            <a:ext cx="3189122" cy="1871932"/>
          </a:xfrm>
          <a:prstGeom prst="rect">
            <a:avLst/>
          </a:prstGeom>
        </p:spPr>
      </p:pic>
    </p:spTree>
    <p:extLst>
      <p:ext uri="{BB962C8B-B14F-4D97-AF65-F5344CB8AC3E}">
        <p14:creationId xmlns:p14="http://schemas.microsoft.com/office/powerpoint/2010/main" val="146543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EEC7D7-6708-4F48-913F-7B4A0429259E}"/>
              </a:ext>
            </a:extLst>
          </p:cNvPr>
          <p:cNvGrpSpPr/>
          <p:nvPr/>
        </p:nvGrpSpPr>
        <p:grpSpPr>
          <a:xfrm>
            <a:off x="0" y="612136"/>
            <a:ext cx="12192001" cy="5541997"/>
            <a:chOff x="0" y="899683"/>
            <a:chExt cx="12192001" cy="5541997"/>
          </a:xfrm>
        </p:grpSpPr>
        <p:sp>
          <p:nvSpPr>
            <p:cNvPr id="2" name="TextBox 1">
              <a:extLst>
                <a:ext uri="{FF2B5EF4-FFF2-40B4-BE49-F238E27FC236}">
                  <a16:creationId xmlns:a16="http://schemas.microsoft.com/office/drawing/2014/main" id="{068DCC4B-2DE0-461A-BB3C-A9A0210BF679}"/>
                </a:ext>
              </a:extLst>
            </p:cNvPr>
            <p:cNvSpPr txBox="1"/>
            <p:nvPr/>
          </p:nvSpPr>
          <p:spPr>
            <a:xfrm>
              <a:off x="1" y="899683"/>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Super Charge</a:t>
              </a:r>
            </a:p>
          </p:txBody>
        </p:sp>
        <p:sp>
          <p:nvSpPr>
            <p:cNvPr id="3" name="TextBox 2">
              <a:extLst>
                <a:ext uri="{FF2B5EF4-FFF2-40B4-BE49-F238E27FC236}">
                  <a16:creationId xmlns:a16="http://schemas.microsoft.com/office/drawing/2014/main" id="{05ECC44C-A168-4A8A-AD84-787047DCB9E9}"/>
                </a:ext>
              </a:extLst>
            </p:cNvPr>
            <p:cNvSpPr txBox="1"/>
            <p:nvPr/>
          </p:nvSpPr>
          <p:spPr>
            <a:xfrm>
              <a:off x="0" y="2136592"/>
              <a:ext cx="12192000" cy="7232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4100" dirty="0">
                  <a:solidFill>
                    <a:srgbClr val="52CBBE"/>
                  </a:solidFill>
                  <a:latin typeface="Tw Cen MT" panose="020B0602020104020603" pitchFamily="34" charset="0"/>
                </a:rPr>
                <a:t>You’re Azure Learning</a:t>
              </a:r>
            </a:p>
          </p:txBody>
        </p:sp>
        <p:pic>
          <p:nvPicPr>
            <p:cNvPr id="6" name="Picture 5" descr="A person wearing a suit and tie smiling at the camera&#10;&#10;Description automatically generated">
              <a:extLst>
                <a:ext uri="{FF2B5EF4-FFF2-40B4-BE49-F238E27FC236}">
                  <a16:creationId xmlns:a16="http://schemas.microsoft.com/office/drawing/2014/main" id="{12EBC15E-ABB9-4E40-A1C0-0F8CF567B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963" y="2969739"/>
              <a:ext cx="2254073" cy="2254073"/>
            </a:xfrm>
            <a:prstGeom prst="rect">
              <a:avLst/>
            </a:prstGeom>
            <a:ln>
              <a:noFill/>
            </a:ln>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4A201A26-FED4-4657-98AD-41E2D21724A8}"/>
                </a:ext>
              </a:extLst>
            </p:cNvPr>
            <p:cNvSpPr txBox="1"/>
            <p:nvPr/>
          </p:nvSpPr>
          <p:spPr>
            <a:xfrm>
              <a:off x="4773613" y="5333684"/>
              <a:ext cx="2644771" cy="46166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2400" b="1" dirty="0">
                  <a:latin typeface="Tw Cen MT" panose="020B0602020104020603" pitchFamily="34" charset="0"/>
                </a:rPr>
                <a:t>Gregor Suttie</a:t>
              </a:r>
            </a:p>
          </p:txBody>
        </p:sp>
        <p:sp>
          <p:nvSpPr>
            <p:cNvPr id="8" name="TextBox 7">
              <a:extLst>
                <a:ext uri="{FF2B5EF4-FFF2-40B4-BE49-F238E27FC236}">
                  <a16:creationId xmlns:a16="http://schemas.microsoft.com/office/drawing/2014/main" id="{F99360FF-CA5E-4B0F-BE27-F0C01361E473}"/>
                </a:ext>
              </a:extLst>
            </p:cNvPr>
            <p:cNvSpPr txBox="1"/>
            <p:nvPr/>
          </p:nvSpPr>
          <p:spPr>
            <a:xfrm>
              <a:off x="4773612" y="5795349"/>
              <a:ext cx="2644771"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b="1" dirty="0">
                  <a:latin typeface="Tw Cen MT" panose="020B0602020104020603" pitchFamily="34" charset="0"/>
                </a:rPr>
                <a:t>Azure MVP</a:t>
              </a:r>
              <a:br>
                <a:rPr lang="en-US" dirty="0">
                  <a:latin typeface="Tw Cen MT" panose="020B0602020104020603" pitchFamily="34" charset="0"/>
                </a:rPr>
              </a:br>
              <a:r>
                <a:rPr lang="en-US" b="1" dirty="0">
                  <a:latin typeface="Tw Cen MT" panose="020B0602020104020603" pitchFamily="34" charset="0"/>
                </a:rPr>
                <a:t>Glasgow, Scotland</a:t>
              </a:r>
            </a:p>
          </p:txBody>
        </p:sp>
      </p:grpSp>
    </p:spTree>
    <p:extLst>
      <p:ext uri="{BB962C8B-B14F-4D97-AF65-F5344CB8AC3E}">
        <p14:creationId xmlns:p14="http://schemas.microsoft.com/office/powerpoint/2010/main" val="1792378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EEC7D7-6708-4F48-913F-7B4A0429259E}"/>
              </a:ext>
            </a:extLst>
          </p:cNvPr>
          <p:cNvGrpSpPr/>
          <p:nvPr/>
        </p:nvGrpSpPr>
        <p:grpSpPr>
          <a:xfrm>
            <a:off x="0" y="612136"/>
            <a:ext cx="12192001" cy="5541997"/>
            <a:chOff x="0" y="899683"/>
            <a:chExt cx="12192001" cy="5541997"/>
          </a:xfrm>
        </p:grpSpPr>
        <p:sp>
          <p:nvSpPr>
            <p:cNvPr id="2" name="TextBox 1">
              <a:extLst>
                <a:ext uri="{FF2B5EF4-FFF2-40B4-BE49-F238E27FC236}">
                  <a16:creationId xmlns:a16="http://schemas.microsoft.com/office/drawing/2014/main" id="{068DCC4B-2DE0-461A-BB3C-A9A0210BF679}"/>
                </a:ext>
              </a:extLst>
            </p:cNvPr>
            <p:cNvSpPr txBox="1"/>
            <p:nvPr/>
          </p:nvSpPr>
          <p:spPr>
            <a:xfrm>
              <a:off x="1" y="899683"/>
              <a:ext cx="12192000" cy="1446550"/>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8800" dirty="0">
                  <a:solidFill>
                    <a:srgbClr val="FF5969"/>
                  </a:solidFill>
                  <a:latin typeface="Tw Cen MT" panose="020B0602020104020603" pitchFamily="34" charset="0"/>
                </a:rPr>
                <a:t>Super Charge</a:t>
              </a:r>
            </a:p>
          </p:txBody>
        </p:sp>
        <p:sp>
          <p:nvSpPr>
            <p:cNvPr id="3" name="TextBox 2">
              <a:extLst>
                <a:ext uri="{FF2B5EF4-FFF2-40B4-BE49-F238E27FC236}">
                  <a16:creationId xmlns:a16="http://schemas.microsoft.com/office/drawing/2014/main" id="{05ECC44C-A168-4A8A-AD84-787047DCB9E9}"/>
                </a:ext>
              </a:extLst>
            </p:cNvPr>
            <p:cNvSpPr txBox="1"/>
            <p:nvPr/>
          </p:nvSpPr>
          <p:spPr>
            <a:xfrm>
              <a:off x="0" y="2136592"/>
              <a:ext cx="12192000" cy="7232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4100" dirty="0">
                  <a:solidFill>
                    <a:srgbClr val="52CBBE"/>
                  </a:solidFill>
                  <a:latin typeface="Tw Cen MT" panose="020B0602020104020603" pitchFamily="34" charset="0"/>
                </a:rPr>
                <a:t>You’re Azure Learning</a:t>
              </a:r>
            </a:p>
          </p:txBody>
        </p:sp>
        <p:pic>
          <p:nvPicPr>
            <p:cNvPr id="6" name="Picture 5" descr="A person wearing a suit and tie smiling at the camera&#10;&#10;Description automatically generated">
              <a:extLst>
                <a:ext uri="{FF2B5EF4-FFF2-40B4-BE49-F238E27FC236}">
                  <a16:creationId xmlns:a16="http://schemas.microsoft.com/office/drawing/2014/main" id="{12EBC15E-ABB9-4E40-A1C0-0F8CF567B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963" y="2969739"/>
              <a:ext cx="2254073" cy="2254073"/>
            </a:xfrm>
            <a:prstGeom prst="rect">
              <a:avLst/>
            </a:prstGeom>
            <a:ln>
              <a:noFill/>
            </a:ln>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4A201A26-FED4-4657-98AD-41E2D21724A8}"/>
                </a:ext>
              </a:extLst>
            </p:cNvPr>
            <p:cNvSpPr txBox="1"/>
            <p:nvPr/>
          </p:nvSpPr>
          <p:spPr>
            <a:xfrm>
              <a:off x="4773613" y="5333684"/>
              <a:ext cx="2644771" cy="46166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sz="2400" b="1" dirty="0">
                  <a:latin typeface="Tw Cen MT" panose="020B0602020104020603" pitchFamily="34" charset="0"/>
                </a:rPr>
                <a:t>Gregor Suttie</a:t>
              </a:r>
            </a:p>
          </p:txBody>
        </p:sp>
        <p:sp>
          <p:nvSpPr>
            <p:cNvPr id="8" name="TextBox 7">
              <a:extLst>
                <a:ext uri="{FF2B5EF4-FFF2-40B4-BE49-F238E27FC236}">
                  <a16:creationId xmlns:a16="http://schemas.microsoft.com/office/drawing/2014/main" id="{F99360FF-CA5E-4B0F-BE27-F0C01361E473}"/>
                </a:ext>
              </a:extLst>
            </p:cNvPr>
            <p:cNvSpPr txBox="1"/>
            <p:nvPr/>
          </p:nvSpPr>
          <p:spPr>
            <a:xfrm>
              <a:off x="4773612" y="5795349"/>
              <a:ext cx="2644771" cy="646331"/>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br>
                <a:rPr lang="en-US" dirty="0">
                  <a:latin typeface="Tw Cen MT" panose="020B0602020104020603" pitchFamily="34" charset="0"/>
                </a:rPr>
              </a:br>
              <a:endParaRPr lang="en-US" b="1" dirty="0">
                <a:latin typeface="Tw Cen MT" panose="020B0602020104020603" pitchFamily="34" charset="0"/>
              </a:endParaRPr>
            </a:p>
          </p:txBody>
        </p:sp>
      </p:grpSp>
    </p:spTree>
    <p:extLst>
      <p:ext uri="{BB962C8B-B14F-4D97-AF65-F5344CB8AC3E}">
        <p14:creationId xmlns:p14="http://schemas.microsoft.com/office/powerpoint/2010/main" val="296543239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2241</Words>
  <Application>Microsoft Office PowerPoint</Application>
  <PresentationFormat>Widescreen</PresentationFormat>
  <Paragraphs>467</Paragraphs>
  <Slides>28</Slides>
  <Notes>18</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Segoe UI</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Gregor Suttie</dc:creator>
  <cp:lastModifiedBy>Gregor Suttie</cp:lastModifiedBy>
  <cp:revision>27</cp:revision>
  <dcterms:created xsi:type="dcterms:W3CDTF">2020-04-12T13:29:36Z</dcterms:created>
  <dcterms:modified xsi:type="dcterms:W3CDTF">2020-04-16T18:07:05Z</dcterms:modified>
</cp:coreProperties>
</file>